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0"/>
  </p:notesMasterIdLst>
  <p:sldIdLst>
    <p:sldId id="276" r:id="rId2"/>
    <p:sldId id="307" r:id="rId3"/>
    <p:sldId id="262" r:id="rId4"/>
    <p:sldId id="310" r:id="rId5"/>
    <p:sldId id="309" r:id="rId6"/>
    <p:sldId id="311" r:id="rId7"/>
    <p:sldId id="312" r:id="rId8"/>
    <p:sldId id="313" r:id="rId9"/>
    <p:sldId id="314" r:id="rId10"/>
    <p:sldId id="316" r:id="rId11"/>
    <p:sldId id="315" r:id="rId12"/>
    <p:sldId id="317" r:id="rId13"/>
    <p:sldId id="318" r:id="rId14"/>
    <p:sldId id="321" r:id="rId15"/>
    <p:sldId id="320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5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12" autoAdjust="0"/>
    <p:restoredTop sz="94600" autoAdjust="0"/>
  </p:normalViewPr>
  <p:slideViewPr>
    <p:cSldViewPr>
      <p:cViewPr>
        <p:scale>
          <a:sx n="77" d="100"/>
          <a:sy n="77" d="100"/>
        </p:scale>
        <p:origin x="-2496" y="-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27443-C1C5-4AC7-9412-141690904866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FCA78-8484-469E-AD71-1322384DF3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9994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339975" y="115888"/>
            <a:ext cx="6638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cs-CZ" altLang="cs-CZ" sz="3600" b="1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Katedra elektroenergetiky a ekologie</a:t>
            </a:r>
            <a:endParaRPr lang="cs-CZ" altLang="cs-CZ" sz="3600" b="1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213100"/>
            <a:ext cx="78676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41" descr="budo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484313"/>
            <a:ext cx="3024187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1045"/>
          <p:cNvGraphicFramePr>
            <a:graphicFrameLocks noChangeAspect="1"/>
          </p:cNvGraphicFramePr>
          <p:nvPr/>
        </p:nvGraphicFramePr>
        <p:xfrm>
          <a:off x="5580063" y="1484313"/>
          <a:ext cx="3152775" cy="2066925"/>
        </p:xfrm>
        <a:graphic>
          <a:graphicData uri="http://schemas.openxmlformats.org/presentationml/2006/ole">
            <p:oleObj spid="_x0000_s1026" name="Image" r:id="rId5" imgW="4863492" imgH="3187302" progId="">
              <p:embed/>
            </p:oleObj>
          </a:graphicData>
        </a:graphic>
      </p:graphicFrame>
      <p:pic>
        <p:nvPicPr>
          <p:cNvPr id="8" name="Picture 11" descr="IMG_536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341438"/>
            <a:ext cx="23749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40" descr="ZCU_logoFELcmyk_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188913"/>
            <a:ext cx="19208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Bleskosvody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80000"/>
              </a:lnSpc>
              <a:buNone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Základní části bleskosvodů:</a:t>
            </a:r>
          </a:p>
          <a:p>
            <a:pPr>
              <a:lnSpc>
                <a:spcPct val="80000"/>
              </a:lnSpc>
              <a:buNone/>
            </a:pPr>
            <a:endParaRPr lang="cs-CZ" altLang="cs-CZ" sz="2800" dirty="0" smtClean="0">
              <a:solidFill>
                <a:schemeClr val="accent1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jímací zařízení</a:t>
            </a:r>
          </a:p>
          <a:p>
            <a:pPr algn="just">
              <a:lnSpc>
                <a:spcPct val="80000"/>
              </a:lnSpc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svody</a:t>
            </a:r>
          </a:p>
          <a:p>
            <a:pPr algn="just">
              <a:lnSpc>
                <a:spcPct val="80000"/>
              </a:lnSpc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uzemnění </a:t>
            </a:r>
          </a:p>
          <a:p>
            <a:pPr algn="just">
              <a:lnSpc>
                <a:spcPct val="80000"/>
              </a:lnSpc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strojené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 – vytvořený z materiálů určeného ke stavbě bleskosvodů</a:t>
            </a:r>
          </a:p>
          <a:p>
            <a:pPr algn="just">
              <a:lnSpc>
                <a:spcPct val="80000"/>
              </a:lnSpc>
              <a:buNone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náhodná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 – jsou použity kovové části objektu </a:t>
            </a:r>
          </a:p>
          <a:p>
            <a:pPr marL="0" indent="0" algn="just">
              <a:lnSpc>
                <a:spcPct val="80000"/>
              </a:lnSpc>
              <a:buNone/>
            </a:pPr>
            <a:endParaRPr lang="cs-CZ" altLang="cs-CZ" sz="2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Bleskosvody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buNone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Soustavy bleskosvodů:</a:t>
            </a:r>
          </a:p>
          <a:p>
            <a:pPr algn="just">
              <a:lnSpc>
                <a:spcPct val="80000"/>
              </a:lnSpc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hřebenová soustava</a:t>
            </a:r>
          </a:p>
          <a:p>
            <a:pPr algn="just">
              <a:lnSpc>
                <a:spcPct val="80000"/>
              </a:lnSpc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mřížová soustava</a:t>
            </a:r>
          </a:p>
          <a:p>
            <a:pPr algn="just">
              <a:lnSpc>
                <a:spcPct val="80000"/>
              </a:lnSpc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tyčový bleskosvod</a:t>
            </a:r>
          </a:p>
          <a:p>
            <a:pPr algn="just">
              <a:lnSpc>
                <a:spcPct val="80000"/>
              </a:lnSpc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oddálený bleskosvod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Bleskosvody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buNone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Výpočet poloměru chráněného prostoru:</a:t>
            </a:r>
          </a:p>
          <a:p>
            <a:pPr>
              <a:buNone/>
            </a:pPr>
            <a:r>
              <a:rPr lang="cs-CZ" altLang="cs-CZ" sz="2000" dirty="0" smtClean="0"/>
              <a:t>	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h – výška jímače</a:t>
            </a:r>
          </a:p>
          <a:p>
            <a:pPr>
              <a:buNone/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altLang="cs-CZ" sz="2000" dirty="0" err="1" smtClean="0">
                <a:latin typeface="Times New Roman" pitchFamily="18" charset="0"/>
                <a:cs typeface="Times New Roman" pitchFamily="18" charset="0"/>
              </a:rPr>
              <a:t>hx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 – výška chráněného objektu</a:t>
            </a:r>
          </a:p>
          <a:p>
            <a:pPr>
              <a:buNone/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altLang="cs-CZ" sz="2000" dirty="0" err="1" smtClean="0">
                <a:latin typeface="Times New Roman" pitchFamily="18" charset="0"/>
                <a:cs typeface="Times New Roman" pitchFamily="18" charset="0"/>
              </a:rPr>
              <a:t>rx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 – poloměr chráněného prostoru ve výšce </a:t>
            </a:r>
            <a:r>
              <a:rPr lang="cs-CZ" altLang="cs-CZ" sz="2000" dirty="0" err="1" smtClean="0">
                <a:latin typeface="Times New Roman" pitchFamily="18" charset="0"/>
                <a:cs typeface="Times New Roman" pitchFamily="18" charset="0"/>
              </a:rPr>
              <a:t>hx</a:t>
            </a: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při výšce objektu </a:t>
            </a:r>
            <a:r>
              <a:rPr lang="cs-CZ" altLang="cs-CZ" sz="2500" dirty="0" err="1" smtClean="0">
                <a:latin typeface="Times New Roman" pitchFamily="18" charset="0"/>
                <a:cs typeface="Times New Roman" pitchFamily="18" charset="0"/>
              </a:rPr>
              <a:t>hx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 &lt; 2/3 h</a:t>
            </a:r>
            <a:r>
              <a:rPr lang="cs-CZ" altLang="cs-CZ" sz="2400" dirty="0" smtClean="0"/>
              <a:t>		</a:t>
            </a:r>
          </a:p>
          <a:p>
            <a:pPr>
              <a:buNone/>
            </a:pPr>
            <a:r>
              <a:rPr lang="cs-CZ" altLang="cs-CZ" sz="2400" dirty="0" smtClean="0">
                <a:solidFill>
                  <a:srgbClr val="FF3300"/>
                </a:solidFill>
              </a:rPr>
              <a:t>	</a:t>
            </a:r>
            <a:r>
              <a:rPr lang="cs-CZ" altLang="cs-CZ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rx</a:t>
            </a:r>
            <a:r>
              <a:rPr lang="cs-CZ" altLang="cs-CZ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1,5 . (h – 1,25hx)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při výšce objektu </a:t>
            </a:r>
            <a:r>
              <a:rPr lang="cs-CZ" altLang="cs-CZ" sz="2500" dirty="0" err="1" smtClean="0">
                <a:latin typeface="Times New Roman" pitchFamily="18" charset="0"/>
                <a:cs typeface="Times New Roman" pitchFamily="18" charset="0"/>
              </a:rPr>
              <a:t>hx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 &gt; 2/3 h</a:t>
            </a:r>
          </a:p>
          <a:p>
            <a:pPr>
              <a:buClr>
                <a:schemeClr val="tx1"/>
              </a:buClr>
              <a:buNone/>
            </a:pPr>
            <a:r>
              <a:rPr lang="cs-CZ" altLang="cs-CZ" sz="2400" dirty="0" smtClean="0">
                <a:solidFill>
                  <a:srgbClr val="FF3300"/>
                </a:solidFill>
              </a:rPr>
              <a:t>	</a:t>
            </a:r>
            <a:r>
              <a:rPr lang="cs-CZ" altLang="cs-CZ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rx</a:t>
            </a:r>
            <a:r>
              <a:rPr lang="cs-CZ" altLang="cs-CZ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0,75 . (h – </a:t>
            </a:r>
            <a:r>
              <a:rPr lang="cs-CZ" altLang="cs-CZ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hx</a:t>
            </a:r>
            <a:r>
              <a:rPr lang="cs-CZ" altLang="cs-CZ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5508625" y="2060848"/>
            <a:ext cx="3235325" cy="3889102"/>
            <a:chOff x="3029" y="11078"/>
            <a:chExt cx="2933" cy="3240"/>
          </a:xfrm>
        </p:grpSpPr>
        <p:sp>
          <p:nvSpPr>
            <p:cNvPr id="5" name="AutoShape 5"/>
            <p:cNvSpPr>
              <a:spLocks noChangeAspect="1" noChangeArrowheads="1"/>
            </p:cNvSpPr>
            <p:nvPr/>
          </p:nvSpPr>
          <p:spPr bwMode="auto">
            <a:xfrm>
              <a:off x="3029" y="11078"/>
              <a:ext cx="2933" cy="3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3029" y="11348"/>
              <a:ext cx="2833" cy="2835"/>
              <a:chOff x="3029" y="11348"/>
              <a:chExt cx="2833" cy="2835"/>
            </a:xfrm>
          </p:grpSpPr>
          <p:sp>
            <p:nvSpPr>
              <p:cNvPr id="7" name="Text Box 7"/>
              <p:cNvSpPr txBox="1">
                <a:spLocks noChangeArrowheads="1"/>
              </p:cNvSpPr>
              <p:nvPr/>
            </p:nvSpPr>
            <p:spPr bwMode="auto">
              <a:xfrm>
                <a:off x="3029" y="11348"/>
                <a:ext cx="533" cy="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 altLang="cs-CZ" sz="2000" b="1"/>
                  <a:t>h</a:t>
                </a:r>
              </a:p>
            </p:txBody>
          </p:sp>
          <p:sp>
            <p:nvSpPr>
              <p:cNvPr id="8" name="Oval 8"/>
              <p:cNvSpPr>
                <a:spLocks noChangeArrowheads="1"/>
              </p:cNvSpPr>
              <p:nvPr/>
            </p:nvSpPr>
            <p:spPr bwMode="auto">
              <a:xfrm>
                <a:off x="3862" y="11546"/>
                <a:ext cx="2000" cy="40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4095" y="12833"/>
                <a:ext cx="1600" cy="135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" name="Line 10"/>
              <p:cNvSpPr>
                <a:spLocks noChangeShapeType="1"/>
              </p:cNvSpPr>
              <p:nvPr/>
            </p:nvSpPr>
            <p:spPr bwMode="auto">
              <a:xfrm flipV="1">
                <a:off x="4095" y="11753"/>
                <a:ext cx="800" cy="10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" name="Line 11"/>
              <p:cNvSpPr>
                <a:spLocks noChangeShapeType="1"/>
              </p:cNvSpPr>
              <p:nvPr/>
            </p:nvSpPr>
            <p:spPr bwMode="auto">
              <a:xfrm>
                <a:off x="4895" y="11753"/>
                <a:ext cx="800" cy="10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 flipV="1">
                <a:off x="4895" y="11348"/>
                <a:ext cx="0" cy="4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" name="Line 13"/>
              <p:cNvSpPr>
                <a:spLocks noChangeShapeType="1"/>
              </p:cNvSpPr>
              <p:nvPr/>
            </p:nvSpPr>
            <p:spPr bwMode="auto">
              <a:xfrm>
                <a:off x="4895" y="11753"/>
                <a:ext cx="9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" name="Line 14"/>
              <p:cNvSpPr>
                <a:spLocks noChangeShapeType="1"/>
              </p:cNvSpPr>
              <p:nvPr/>
            </p:nvSpPr>
            <p:spPr bwMode="auto">
              <a:xfrm flipH="1">
                <a:off x="3429" y="11753"/>
                <a:ext cx="146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" name="Line 15"/>
              <p:cNvSpPr>
                <a:spLocks noChangeShapeType="1"/>
              </p:cNvSpPr>
              <p:nvPr/>
            </p:nvSpPr>
            <p:spPr bwMode="auto">
              <a:xfrm flipH="1">
                <a:off x="3429" y="11348"/>
                <a:ext cx="146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" name="Line 16"/>
              <p:cNvSpPr>
                <a:spLocks noChangeShapeType="1"/>
              </p:cNvSpPr>
              <p:nvPr/>
            </p:nvSpPr>
            <p:spPr bwMode="auto">
              <a:xfrm flipH="1">
                <a:off x="3429" y="14183"/>
                <a:ext cx="66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" name="Line 17"/>
              <p:cNvSpPr>
                <a:spLocks noChangeShapeType="1"/>
              </p:cNvSpPr>
              <p:nvPr/>
            </p:nvSpPr>
            <p:spPr bwMode="auto">
              <a:xfrm flipV="1">
                <a:off x="3429" y="11753"/>
                <a:ext cx="0" cy="24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" name="Line 18"/>
              <p:cNvSpPr>
                <a:spLocks noChangeShapeType="1"/>
              </p:cNvSpPr>
              <p:nvPr/>
            </p:nvSpPr>
            <p:spPr bwMode="auto">
              <a:xfrm flipV="1">
                <a:off x="3429" y="11348"/>
                <a:ext cx="0" cy="4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" name="Text Box 19"/>
              <p:cNvSpPr txBox="1">
                <a:spLocks noChangeArrowheads="1"/>
              </p:cNvSpPr>
              <p:nvPr/>
            </p:nvSpPr>
            <p:spPr bwMode="auto">
              <a:xfrm>
                <a:off x="3029" y="12563"/>
                <a:ext cx="534" cy="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 altLang="cs-CZ" sz="2000" b="1"/>
                  <a:t>hx</a:t>
                </a:r>
              </a:p>
            </p:txBody>
          </p:sp>
          <p:sp>
            <p:nvSpPr>
              <p:cNvPr id="20" name="Text Box 20"/>
              <p:cNvSpPr txBox="1">
                <a:spLocks noChangeArrowheads="1"/>
              </p:cNvSpPr>
              <p:nvPr/>
            </p:nvSpPr>
            <p:spPr bwMode="auto">
              <a:xfrm>
                <a:off x="5029" y="11483"/>
                <a:ext cx="534" cy="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 altLang="cs-CZ" sz="2000" b="1"/>
                  <a:t>rx</a:t>
                </a:r>
              </a:p>
            </p:txBody>
          </p:sp>
          <p:sp>
            <p:nvSpPr>
              <p:cNvPr id="21" name="Rectangle 21"/>
              <p:cNvSpPr>
                <a:spLocks noChangeArrowheads="1"/>
              </p:cNvSpPr>
              <p:nvPr/>
            </p:nvSpPr>
            <p:spPr bwMode="auto">
              <a:xfrm>
                <a:off x="5295" y="13643"/>
                <a:ext cx="40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" name="Rectangle 22"/>
              <p:cNvSpPr>
                <a:spLocks noChangeArrowheads="1"/>
              </p:cNvSpPr>
              <p:nvPr/>
            </p:nvSpPr>
            <p:spPr bwMode="auto">
              <a:xfrm>
                <a:off x="4362" y="13103"/>
                <a:ext cx="400" cy="27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" name="Rectangle 23"/>
              <p:cNvSpPr>
                <a:spLocks noChangeArrowheads="1"/>
              </p:cNvSpPr>
              <p:nvPr/>
            </p:nvSpPr>
            <p:spPr bwMode="auto">
              <a:xfrm>
                <a:off x="5029" y="13103"/>
                <a:ext cx="400" cy="27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Bleskosvody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buNone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Stanovení počtu svodů:</a:t>
            </a:r>
            <a:r>
              <a:rPr lang="cs-CZ" altLang="cs-CZ" sz="2400" dirty="0" smtClean="0"/>
              <a:t>	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obdélníkový půdorys š:d ≤ 1:5 → každých 15m délky 1 svod</a:t>
            </a:r>
            <a:r>
              <a:rPr lang="cs-CZ" altLang="cs-CZ" sz="2400" dirty="0" smtClean="0"/>
              <a:t> </a:t>
            </a:r>
          </a:p>
        </p:txBody>
      </p:sp>
      <p:grpSp>
        <p:nvGrpSpPr>
          <p:cNvPr id="24" name="Group 4"/>
          <p:cNvGrpSpPr>
            <a:grpSpLocks/>
          </p:cNvGrpSpPr>
          <p:nvPr/>
        </p:nvGrpSpPr>
        <p:grpSpPr bwMode="auto">
          <a:xfrm>
            <a:off x="2123728" y="2780928"/>
            <a:ext cx="5042247" cy="3022972"/>
            <a:chOff x="3362" y="3980"/>
            <a:chExt cx="2880" cy="2065"/>
          </a:xfrm>
        </p:grpSpPr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>
              <a:off x="4762" y="4020"/>
              <a:ext cx="533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altLang="cs-CZ" sz="2000" b="1"/>
                <a:t>15m</a:t>
              </a:r>
            </a:p>
          </p:txBody>
        </p:sp>
        <p:sp>
          <p:nvSpPr>
            <p:cNvPr id="26" name="Rectangle 6"/>
            <p:cNvSpPr>
              <a:spLocks noChangeArrowheads="1"/>
            </p:cNvSpPr>
            <p:nvPr/>
          </p:nvSpPr>
          <p:spPr bwMode="auto">
            <a:xfrm>
              <a:off x="3562" y="4695"/>
              <a:ext cx="2000" cy="13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Line 7"/>
            <p:cNvSpPr>
              <a:spLocks noChangeShapeType="1"/>
            </p:cNvSpPr>
            <p:nvPr/>
          </p:nvSpPr>
          <p:spPr bwMode="auto">
            <a:xfrm flipV="1">
              <a:off x="3562" y="4155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Line 8"/>
            <p:cNvSpPr>
              <a:spLocks noChangeShapeType="1"/>
            </p:cNvSpPr>
            <p:nvPr/>
          </p:nvSpPr>
          <p:spPr bwMode="auto">
            <a:xfrm flipV="1">
              <a:off x="4495" y="4155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Line 9"/>
            <p:cNvSpPr>
              <a:spLocks noChangeShapeType="1"/>
            </p:cNvSpPr>
            <p:nvPr/>
          </p:nvSpPr>
          <p:spPr bwMode="auto">
            <a:xfrm flipV="1">
              <a:off x="5429" y="4155"/>
              <a:ext cx="1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>
              <a:off x="3562" y="4290"/>
              <a:ext cx="93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Line 11"/>
            <p:cNvSpPr>
              <a:spLocks noChangeShapeType="1"/>
            </p:cNvSpPr>
            <p:nvPr/>
          </p:nvSpPr>
          <p:spPr bwMode="auto">
            <a:xfrm>
              <a:off x="4495" y="4290"/>
              <a:ext cx="93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32" name="Group 12"/>
            <p:cNvGrpSpPr>
              <a:grpSpLocks/>
            </p:cNvGrpSpPr>
            <p:nvPr/>
          </p:nvGrpSpPr>
          <p:grpSpPr bwMode="auto">
            <a:xfrm>
              <a:off x="3362" y="3992"/>
              <a:ext cx="400" cy="162"/>
              <a:chOff x="5295" y="3992"/>
              <a:chExt cx="400" cy="163"/>
            </a:xfrm>
          </p:grpSpPr>
          <p:sp>
            <p:nvSpPr>
              <p:cNvPr id="49" name="Line 13"/>
              <p:cNvSpPr>
                <a:spLocks noChangeShapeType="1"/>
              </p:cNvSpPr>
              <p:nvPr/>
            </p:nvSpPr>
            <p:spPr bwMode="auto">
              <a:xfrm>
                <a:off x="5295" y="4155"/>
                <a:ext cx="4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" name="Line 14"/>
              <p:cNvSpPr>
                <a:spLocks noChangeShapeType="1"/>
              </p:cNvSpPr>
              <p:nvPr/>
            </p:nvSpPr>
            <p:spPr bwMode="auto">
              <a:xfrm>
                <a:off x="5373" y="4070"/>
                <a:ext cx="26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" name="Line 15"/>
              <p:cNvSpPr>
                <a:spLocks noChangeShapeType="1"/>
              </p:cNvSpPr>
              <p:nvPr/>
            </p:nvSpPr>
            <p:spPr bwMode="auto">
              <a:xfrm>
                <a:off x="5429" y="3992"/>
                <a:ext cx="13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3" name="Group 16"/>
            <p:cNvGrpSpPr>
              <a:grpSpLocks/>
            </p:cNvGrpSpPr>
            <p:nvPr/>
          </p:nvGrpSpPr>
          <p:grpSpPr bwMode="auto">
            <a:xfrm>
              <a:off x="4296" y="3980"/>
              <a:ext cx="400" cy="162"/>
              <a:chOff x="5295" y="3992"/>
              <a:chExt cx="400" cy="163"/>
            </a:xfrm>
          </p:grpSpPr>
          <p:sp>
            <p:nvSpPr>
              <p:cNvPr id="46" name="Line 17"/>
              <p:cNvSpPr>
                <a:spLocks noChangeShapeType="1"/>
              </p:cNvSpPr>
              <p:nvPr/>
            </p:nvSpPr>
            <p:spPr bwMode="auto">
              <a:xfrm>
                <a:off x="5295" y="4155"/>
                <a:ext cx="4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7" name="Line 18"/>
              <p:cNvSpPr>
                <a:spLocks noChangeShapeType="1"/>
              </p:cNvSpPr>
              <p:nvPr/>
            </p:nvSpPr>
            <p:spPr bwMode="auto">
              <a:xfrm>
                <a:off x="5373" y="4070"/>
                <a:ext cx="26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>
                <a:off x="5429" y="3992"/>
                <a:ext cx="13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4" name="Group 20"/>
            <p:cNvGrpSpPr>
              <a:grpSpLocks/>
            </p:cNvGrpSpPr>
            <p:nvPr/>
          </p:nvGrpSpPr>
          <p:grpSpPr bwMode="auto">
            <a:xfrm>
              <a:off x="5240" y="4008"/>
              <a:ext cx="400" cy="162"/>
              <a:chOff x="5295" y="3992"/>
              <a:chExt cx="400" cy="163"/>
            </a:xfrm>
          </p:grpSpPr>
          <p:sp>
            <p:nvSpPr>
              <p:cNvPr id="43" name="Line 21"/>
              <p:cNvSpPr>
                <a:spLocks noChangeShapeType="1"/>
              </p:cNvSpPr>
              <p:nvPr/>
            </p:nvSpPr>
            <p:spPr bwMode="auto">
              <a:xfrm>
                <a:off x="5295" y="4155"/>
                <a:ext cx="4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" name="Line 22"/>
              <p:cNvSpPr>
                <a:spLocks noChangeShapeType="1"/>
              </p:cNvSpPr>
              <p:nvPr/>
            </p:nvSpPr>
            <p:spPr bwMode="auto">
              <a:xfrm>
                <a:off x="5373" y="4070"/>
                <a:ext cx="26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5" name="Line 23"/>
              <p:cNvSpPr>
                <a:spLocks noChangeShapeType="1"/>
              </p:cNvSpPr>
              <p:nvPr/>
            </p:nvSpPr>
            <p:spPr bwMode="auto">
              <a:xfrm>
                <a:off x="5429" y="3992"/>
                <a:ext cx="13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5" name="Line 24"/>
            <p:cNvSpPr>
              <a:spLocks noChangeShapeType="1"/>
            </p:cNvSpPr>
            <p:nvPr/>
          </p:nvSpPr>
          <p:spPr bwMode="auto">
            <a:xfrm>
              <a:off x="5562" y="5370"/>
              <a:ext cx="53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36" name="Group 25"/>
            <p:cNvGrpSpPr>
              <a:grpSpLocks/>
            </p:cNvGrpSpPr>
            <p:nvPr/>
          </p:nvGrpSpPr>
          <p:grpSpPr bwMode="auto">
            <a:xfrm rot="5400000">
              <a:off x="5959" y="5306"/>
              <a:ext cx="405" cy="160"/>
              <a:chOff x="5295" y="3992"/>
              <a:chExt cx="400" cy="163"/>
            </a:xfrm>
          </p:grpSpPr>
          <p:sp>
            <p:nvSpPr>
              <p:cNvPr id="40" name="Line 26"/>
              <p:cNvSpPr>
                <a:spLocks noChangeShapeType="1"/>
              </p:cNvSpPr>
              <p:nvPr/>
            </p:nvSpPr>
            <p:spPr bwMode="auto">
              <a:xfrm>
                <a:off x="5295" y="4155"/>
                <a:ext cx="4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" name="Line 27"/>
              <p:cNvSpPr>
                <a:spLocks noChangeShapeType="1"/>
              </p:cNvSpPr>
              <p:nvPr/>
            </p:nvSpPr>
            <p:spPr bwMode="auto">
              <a:xfrm>
                <a:off x="5373" y="4070"/>
                <a:ext cx="26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2" name="Line 28"/>
              <p:cNvSpPr>
                <a:spLocks noChangeShapeType="1"/>
              </p:cNvSpPr>
              <p:nvPr/>
            </p:nvSpPr>
            <p:spPr bwMode="auto">
              <a:xfrm>
                <a:off x="5429" y="3992"/>
                <a:ext cx="13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7" name="Line 29"/>
            <p:cNvSpPr>
              <a:spLocks noChangeShapeType="1"/>
            </p:cNvSpPr>
            <p:nvPr/>
          </p:nvSpPr>
          <p:spPr bwMode="auto">
            <a:xfrm flipV="1">
              <a:off x="5962" y="4290"/>
              <a:ext cx="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8" name="Line 30"/>
            <p:cNvSpPr>
              <a:spLocks noChangeShapeType="1"/>
            </p:cNvSpPr>
            <p:nvPr/>
          </p:nvSpPr>
          <p:spPr bwMode="auto">
            <a:xfrm>
              <a:off x="5429" y="4290"/>
              <a:ext cx="5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9" name="Text Box 31"/>
            <p:cNvSpPr txBox="1">
              <a:spLocks noChangeArrowheads="1"/>
            </p:cNvSpPr>
            <p:nvPr/>
          </p:nvSpPr>
          <p:spPr bwMode="auto">
            <a:xfrm>
              <a:off x="3829" y="4020"/>
              <a:ext cx="533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altLang="cs-CZ" sz="2000" b="1"/>
                <a:t>15m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Bleskosvody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buNone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Stanovení počtu svodů:</a:t>
            </a:r>
            <a:r>
              <a:rPr lang="cs-CZ" altLang="cs-CZ" sz="2400" dirty="0" smtClean="0"/>
              <a:t>	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š:d </a:t>
            </a:r>
            <a:r>
              <a:rPr lang="cs-CZ" altLang="cs-CZ" sz="2500" dirty="0" smtClean="0">
                <a:latin typeface="Times New Roman"/>
                <a:cs typeface="Times New Roman"/>
              </a:rPr>
              <a:t>&gt;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1:5 → každých 30 m</a:t>
            </a:r>
            <a:endParaRPr lang="cs-CZ" altLang="cs-CZ" sz="2400" dirty="0" smtClean="0"/>
          </a:p>
        </p:txBody>
      </p:sp>
      <p:grpSp>
        <p:nvGrpSpPr>
          <p:cNvPr id="32" name="Group 4"/>
          <p:cNvGrpSpPr>
            <a:grpSpLocks/>
          </p:cNvGrpSpPr>
          <p:nvPr/>
        </p:nvGrpSpPr>
        <p:grpSpPr bwMode="auto">
          <a:xfrm>
            <a:off x="1691680" y="2564904"/>
            <a:ext cx="5544145" cy="3096121"/>
            <a:chOff x="3362" y="3978"/>
            <a:chExt cx="6000" cy="2067"/>
          </a:xfrm>
        </p:grpSpPr>
        <p:sp>
          <p:nvSpPr>
            <p:cNvPr id="33" name="Rectangle 5"/>
            <p:cNvSpPr>
              <a:spLocks noChangeArrowheads="1"/>
            </p:cNvSpPr>
            <p:nvPr/>
          </p:nvSpPr>
          <p:spPr bwMode="auto">
            <a:xfrm>
              <a:off x="3562" y="4695"/>
              <a:ext cx="5600" cy="13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" name="Line 6"/>
            <p:cNvSpPr>
              <a:spLocks noChangeShapeType="1"/>
            </p:cNvSpPr>
            <p:nvPr/>
          </p:nvSpPr>
          <p:spPr bwMode="auto">
            <a:xfrm flipV="1">
              <a:off x="3562" y="4155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Line 7"/>
            <p:cNvSpPr>
              <a:spLocks noChangeShapeType="1"/>
            </p:cNvSpPr>
            <p:nvPr/>
          </p:nvSpPr>
          <p:spPr bwMode="auto">
            <a:xfrm flipV="1">
              <a:off x="5429" y="4155"/>
              <a:ext cx="1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" name="Line 8"/>
            <p:cNvSpPr>
              <a:spLocks noChangeShapeType="1"/>
            </p:cNvSpPr>
            <p:nvPr/>
          </p:nvSpPr>
          <p:spPr bwMode="auto">
            <a:xfrm>
              <a:off x="3562" y="4290"/>
              <a:ext cx="186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53" name="Group 9"/>
            <p:cNvGrpSpPr>
              <a:grpSpLocks/>
            </p:cNvGrpSpPr>
            <p:nvPr/>
          </p:nvGrpSpPr>
          <p:grpSpPr bwMode="auto">
            <a:xfrm>
              <a:off x="3362" y="3992"/>
              <a:ext cx="400" cy="162"/>
              <a:chOff x="5295" y="3992"/>
              <a:chExt cx="400" cy="163"/>
            </a:xfrm>
          </p:grpSpPr>
          <p:sp>
            <p:nvSpPr>
              <p:cNvPr id="73" name="Line 10"/>
              <p:cNvSpPr>
                <a:spLocks noChangeShapeType="1"/>
              </p:cNvSpPr>
              <p:nvPr/>
            </p:nvSpPr>
            <p:spPr bwMode="auto">
              <a:xfrm>
                <a:off x="5295" y="4155"/>
                <a:ext cx="4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4" name="Line 11"/>
              <p:cNvSpPr>
                <a:spLocks noChangeShapeType="1"/>
              </p:cNvSpPr>
              <p:nvPr/>
            </p:nvSpPr>
            <p:spPr bwMode="auto">
              <a:xfrm>
                <a:off x="5373" y="4070"/>
                <a:ext cx="26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5" name="Line 12"/>
              <p:cNvSpPr>
                <a:spLocks noChangeShapeType="1"/>
              </p:cNvSpPr>
              <p:nvPr/>
            </p:nvSpPr>
            <p:spPr bwMode="auto">
              <a:xfrm>
                <a:off x="5429" y="3992"/>
                <a:ext cx="13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54" name="Group 13"/>
            <p:cNvGrpSpPr>
              <a:grpSpLocks/>
            </p:cNvGrpSpPr>
            <p:nvPr/>
          </p:nvGrpSpPr>
          <p:grpSpPr bwMode="auto">
            <a:xfrm>
              <a:off x="7095" y="3978"/>
              <a:ext cx="400" cy="162"/>
              <a:chOff x="5295" y="3992"/>
              <a:chExt cx="400" cy="163"/>
            </a:xfrm>
          </p:grpSpPr>
          <p:sp>
            <p:nvSpPr>
              <p:cNvPr id="70" name="Line 14"/>
              <p:cNvSpPr>
                <a:spLocks noChangeShapeType="1"/>
              </p:cNvSpPr>
              <p:nvPr/>
            </p:nvSpPr>
            <p:spPr bwMode="auto">
              <a:xfrm>
                <a:off x="5295" y="4155"/>
                <a:ext cx="4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" name="Line 15"/>
              <p:cNvSpPr>
                <a:spLocks noChangeShapeType="1"/>
              </p:cNvSpPr>
              <p:nvPr/>
            </p:nvSpPr>
            <p:spPr bwMode="auto">
              <a:xfrm>
                <a:off x="5373" y="4070"/>
                <a:ext cx="26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" name="Line 16"/>
              <p:cNvSpPr>
                <a:spLocks noChangeShapeType="1"/>
              </p:cNvSpPr>
              <p:nvPr/>
            </p:nvSpPr>
            <p:spPr bwMode="auto">
              <a:xfrm>
                <a:off x="5429" y="3992"/>
                <a:ext cx="13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55" name="Group 17"/>
            <p:cNvGrpSpPr>
              <a:grpSpLocks/>
            </p:cNvGrpSpPr>
            <p:nvPr/>
          </p:nvGrpSpPr>
          <p:grpSpPr bwMode="auto">
            <a:xfrm>
              <a:off x="5240" y="4001"/>
              <a:ext cx="400" cy="162"/>
              <a:chOff x="5295" y="3992"/>
              <a:chExt cx="400" cy="163"/>
            </a:xfrm>
          </p:grpSpPr>
          <p:sp>
            <p:nvSpPr>
              <p:cNvPr id="67" name="Line 18"/>
              <p:cNvSpPr>
                <a:spLocks noChangeShapeType="1"/>
              </p:cNvSpPr>
              <p:nvPr/>
            </p:nvSpPr>
            <p:spPr bwMode="auto">
              <a:xfrm>
                <a:off x="5295" y="4155"/>
                <a:ext cx="4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8" name="Line 19"/>
              <p:cNvSpPr>
                <a:spLocks noChangeShapeType="1"/>
              </p:cNvSpPr>
              <p:nvPr/>
            </p:nvSpPr>
            <p:spPr bwMode="auto">
              <a:xfrm>
                <a:off x="5373" y="4070"/>
                <a:ext cx="26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5429" y="3992"/>
                <a:ext cx="13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6" name="Line 21"/>
            <p:cNvSpPr>
              <a:spLocks noChangeShapeType="1"/>
            </p:cNvSpPr>
            <p:nvPr/>
          </p:nvSpPr>
          <p:spPr bwMode="auto">
            <a:xfrm>
              <a:off x="5429" y="4290"/>
              <a:ext cx="18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7" name="Line 22"/>
            <p:cNvSpPr>
              <a:spLocks noChangeShapeType="1"/>
            </p:cNvSpPr>
            <p:nvPr/>
          </p:nvSpPr>
          <p:spPr bwMode="auto">
            <a:xfrm>
              <a:off x="7295" y="4155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" name="Line 23"/>
            <p:cNvSpPr>
              <a:spLocks noChangeShapeType="1"/>
            </p:cNvSpPr>
            <p:nvPr/>
          </p:nvSpPr>
          <p:spPr bwMode="auto">
            <a:xfrm>
              <a:off x="7295" y="4290"/>
              <a:ext cx="186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59" name="Group 24"/>
            <p:cNvGrpSpPr>
              <a:grpSpLocks/>
            </p:cNvGrpSpPr>
            <p:nvPr/>
          </p:nvGrpSpPr>
          <p:grpSpPr bwMode="auto">
            <a:xfrm>
              <a:off x="8962" y="4010"/>
              <a:ext cx="400" cy="162"/>
              <a:chOff x="5295" y="3992"/>
              <a:chExt cx="400" cy="163"/>
            </a:xfrm>
          </p:grpSpPr>
          <p:sp>
            <p:nvSpPr>
              <p:cNvPr id="64" name="Line 25"/>
              <p:cNvSpPr>
                <a:spLocks noChangeShapeType="1"/>
              </p:cNvSpPr>
              <p:nvPr/>
            </p:nvSpPr>
            <p:spPr bwMode="auto">
              <a:xfrm>
                <a:off x="5295" y="4155"/>
                <a:ext cx="4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5" name="Line 26"/>
              <p:cNvSpPr>
                <a:spLocks noChangeShapeType="1"/>
              </p:cNvSpPr>
              <p:nvPr/>
            </p:nvSpPr>
            <p:spPr bwMode="auto">
              <a:xfrm>
                <a:off x="5373" y="4070"/>
                <a:ext cx="26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6" name="Line 27"/>
              <p:cNvSpPr>
                <a:spLocks noChangeShapeType="1"/>
              </p:cNvSpPr>
              <p:nvPr/>
            </p:nvSpPr>
            <p:spPr bwMode="auto">
              <a:xfrm>
                <a:off x="5429" y="3992"/>
                <a:ext cx="13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60" name="Line 28"/>
            <p:cNvSpPr>
              <a:spLocks noChangeShapeType="1"/>
            </p:cNvSpPr>
            <p:nvPr/>
          </p:nvSpPr>
          <p:spPr bwMode="auto">
            <a:xfrm>
              <a:off x="9162" y="4187"/>
              <a:ext cx="1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1" name="Text Box 29"/>
            <p:cNvSpPr txBox="1">
              <a:spLocks noChangeArrowheads="1"/>
            </p:cNvSpPr>
            <p:nvPr/>
          </p:nvSpPr>
          <p:spPr bwMode="auto">
            <a:xfrm>
              <a:off x="4229" y="4020"/>
              <a:ext cx="800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1576" tIns="30788" rIns="61576" bIns="30788"/>
            <a:lstStyle/>
            <a:p>
              <a:r>
                <a:rPr lang="cs-CZ" altLang="cs-CZ" sz="2000" b="1"/>
                <a:t>30m</a:t>
              </a:r>
            </a:p>
          </p:txBody>
        </p:sp>
        <p:sp>
          <p:nvSpPr>
            <p:cNvPr id="62" name="Text Box 30"/>
            <p:cNvSpPr txBox="1">
              <a:spLocks noChangeArrowheads="1"/>
            </p:cNvSpPr>
            <p:nvPr/>
          </p:nvSpPr>
          <p:spPr bwMode="auto">
            <a:xfrm>
              <a:off x="6095" y="4020"/>
              <a:ext cx="800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1576" tIns="30788" rIns="61576" bIns="30788"/>
            <a:lstStyle/>
            <a:p>
              <a:r>
                <a:rPr lang="cs-CZ" altLang="cs-CZ" sz="2000" b="1"/>
                <a:t>30m</a:t>
              </a:r>
            </a:p>
          </p:txBody>
        </p:sp>
        <p:sp>
          <p:nvSpPr>
            <p:cNvPr id="63" name="Text Box 31"/>
            <p:cNvSpPr txBox="1">
              <a:spLocks noChangeArrowheads="1"/>
            </p:cNvSpPr>
            <p:nvPr/>
          </p:nvSpPr>
          <p:spPr bwMode="auto">
            <a:xfrm>
              <a:off x="7962" y="4020"/>
              <a:ext cx="800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1576" tIns="30788" rIns="61576" bIns="30788"/>
            <a:lstStyle/>
            <a:p>
              <a:r>
                <a:rPr lang="cs-CZ" altLang="cs-CZ" sz="2000" b="1"/>
                <a:t>30m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Bleskosvody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buNone/>
            </a:pPr>
            <a:endParaRPr lang="cs-CZ" altLang="cs-CZ" sz="2400" b="1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Stanovení počtu svodů: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menší objekty - alespoň dva svody co nejdál od sebe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None/>
              <a:tabLst/>
              <a:defRPr/>
            </a:pPr>
            <a:endParaRPr kumimoji="0" lang="cs-CZ" altLang="cs-CZ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None/>
              <a:tabLst/>
              <a:defRPr/>
            </a:pPr>
            <a:r>
              <a:rPr kumimoji="0" lang="cs-CZ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cs-CZ" altLang="cs-CZ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None/>
              <a:tabLst/>
              <a:defRPr/>
            </a:pPr>
            <a:endParaRPr kumimoji="0" lang="cs-CZ" altLang="cs-CZ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627784" y="2708920"/>
            <a:ext cx="4608041" cy="3385493"/>
            <a:chOff x="2696" y="6995"/>
            <a:chExt cx="2904" cy="2291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2895" y="7035"/>
              <a:ext cx="2534" cy="2069"/>
              <a:chOff x="2895" y="7035"/>
              <a:chExt cx="2534" cy="2069"/>
            </a:xfrm>
          </p:grpSpPr>
          <p:sp>
            <p:nvSpPr>
              <p:cNvPr id="18" name="Line 6"/>
              <p:cNvSpPr>
                <a:spLocks noChangeShapeType="1"/>
              </p:cNvSpPr>
              <p:nvPr/>
            </p:nvSpPr>
            <p:spPr bwMode="auto">
              <a:xfrm>
                <a:off x="2895" y="7305"/>
                <a:ext cx="200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" name="Line 7"/>
              <p:cNvSpPr>
                <a:spLocks noChangeShapeType="1"/>
              </p:cNvSpPr>
              <p:nvPr/>
            </p:nvSpPr>
            <p:spPr bwMode="auto">
              <a:xfrm flipV="1">
                <a:off x="4895" y="7170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" name="Line 8"/>
              <p:cNvSpPr>
                <a:spLocks noChangeShapeType="1"/>
              </p:cNvSpPr>
              <p:nvPr/>
            </p:nvSpPr>
            <p:spPr bwMode="auto">
              <a:xfrm>
                <a:off x="4895" y="7710"/>
                <a:ext cx="5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" name="Line 9"/>
              <p:cNvSpPr>
                <a:spLocks noChangeShapeType="1"/>
              </p:cNvSpPr>
              <p:nvPr/>
            </p:nvSpPr>
            <p:spPr bwMode="auto">
              <a:xfrm>
                <a:off x="5295" y="7710"/>
                <a:ext cx="1" cy="139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" name="Text Box 10"/>
              <p:cNvSpPr txBox="1">
                <a:spLocks noChangeArrowheads="1"/>
              </p:cNvSpPr>
              <p:nvPr/>
            </p:nvSpPr>
            <p:spPr bwMode="auto">
              <a:xfrm>
                <a:off x="3562" y="7035"/>
                <a:ext cx="800" cy="40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cs-CZ" altLang="cs-CZ" sz="2000" b="1" dirty="0"/>
                  <a:t>10m</a:t>
                </a:r>
              </a:p>
            </p:txBody>
          </p:sp>
        </p:grp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2906" y="7710"/>
              <a:ext cx="1990" cy="1393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 flipV="1">
              <a:off x="2895" y="7170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2696" y="6995"/>
              <a:ext cx="400" cy="162"/>
              <a:chOff x="5295" y="3992"/>
              <a:chExt cx="400" cy="163"/>
            </a:xfrm>
          </p:grpSpPr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>
                <a:off x="5295" y="4155"/>
                <a:ext cx="4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" name="Line 15"/>
              <p:cNvSpPr>
                <a:spLocks noChangeShapeType="1"/>
              </p:cNvSpPr>
              <p:nvPr/>
            </p:nvSpPr>
            <p:spPr bwMode="auto">
              <a:xfrm>
                <a:off x="5373" y="4070"/>
                <a:ext cx="26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>
                <a:off x="5429" y="3992"/>
                <a:ext cx="13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0" name="Line 17"/>
            <p:cNvSpPr>
              <a:spLocks noChangeShapeType="1"/>
            </p:cNvSpPr>
            <p:nvPr/>
          </p:nvSpPr>
          <p:spPr bwMode="auto">
            <a:xfrm>
              <a:off x="4896" y="9078"/>
              <a:ext cx="533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grpSp>
          <p:nvGrpSpPr>
            <p:cNvPr id="11" name="Group 18"/>
            <p:cNvGrpSpPr>
              <a:grpSpLocks/>
            </p:cNvGrpSpPr>
            <p:nvPr/>
          </p:nvGrpSpPr>
          <p:grpSpPr bwMode="auto">
            <a:xfrm rot="5400000">
              <a:off x="5317" y="9004"/>
              <a:ext cx="405" cy="160"/>
              <a:chOff x="5295" y="3992"/>
              <a:chExt cx="400" cy="163"/>
            </a:xfrm>
          </p:grpSpPr>
          <p:sp>
            <p:nvSpPr>
              <p:cNvPr id="12" name="Line 19"/>
              <p:cNvSpPr>
                <a:spLocks noChangeShapeType="1"/>
              </p:cNvSpPr>
              <p:nvPr/>
            </p:nvSpPr>
            <p:spPr bwMode="auto">
              <a:xfrm>
                <a:off x="5295" y="4155"/>
                <a:ext cx="4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" name="Line 20"/>
              <p:cNvSpPr>
                <a:spLocks noChangeShapeType="1"/>
              </p:cNvSpPr>
              <p:nvPr/>
            </p:nvSpPr>
            <p:spPr bwMode="auto">
              <a:xfrm>
                <a:off x="5373" y="4070"/>
                <a:ext cx="26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" name="Line 21"/>
              <p:cNvSpPr>
                <a:spLocks noChangeShapeType="1"/>
              </p:cNvSpPr>
              <p:nvPr/>
            </p:nvSpPr>
            <p:spPr bwMode="auto">
              <a:xfrm>
                <a:off x="5429" y="3992"/>
                <a:ext cx="13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6732240" y="4653136"/>
            <a:ext cx="1269433" cy="5984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cs-CZ" altLang="cs-CZ" sz="2000" b="1" dirty="0" smtClean="0"/>
              <a:t>7m</a:t>
            </a:r>
            <a:endParaRPr lang="cs-CZ" altLang="cs-CZ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Bleskosvody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buNone/>
            </a:pPr>
            <a:endParaRPr lang="cs-CZ" altLang="cs-CZ" sz="2400" b="1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Stanovení počtu svodů:</a:t>
            </a:r>
          </a:p>
          <a:p>
            <a:pPr marL="273600" indent="-273600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jednopodlažní budovy s obvodem do 40 m stačí jeden svod</a:t>
            </a:r>
          </a:p>
          <a:p>
            <a:pPr marL="273600" indent="-273600">
              <a:buNone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273600" indent="-273600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u objektů vyšších než 30 m musí být svod každých 15m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None/>
              <a:tabLst/>
              <a:defRPr/>
            </a:pPr>
            <a:endParaRPr kumimoji="0" lang="cs-CZ" altLang="cs-CZ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None/>
              <a:tabLst/>
              <a:defRPr/>
            </a:pPr>
            <a:r>
              <a:rPr kumimoji="0" lang="cs-CZ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cs-CZ" altLang="cs-CZ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None/>
              <a:tabLst/>
              <a:defRPr/>
            </a:pPr>
            <a:endParaRPr kumimoji="0" lang="cs-CZ" altLang="cs-CZ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6732240" y="4653136"/>
            <a:ext cx="1269433" cy="5984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cs-CZ" altLang="cs-CZ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Aktivní bleskosvod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buNone/>
            </a:pPr>
            <a:endParaRPr lang="cs-CZ" altLang="cs-CZ" sz="2400" b="1" dirty="0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Princip funkce:</a:t>
            </a:r>
            <a:endParaRPr lang="cs-CZ" altLang="cs-CZ" dirty="0" smtClean="0"/>
          </a:p>
          <a:p>
            <a:pPr marL="273600" lvl="1" indent="-273600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cs-CZ" alt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včasná emise trsového výboje</a:t>
            </a:r>
          </a:p>
          <a:p>
            <a:pPr marL="273600" lvl="1" indent="-273600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endParaRPr lang="cs-CZ" altLang="cs-CZ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600" lvl="1" indent="-273600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cs-CZ" alt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vznik vodivého kanálu mezi čelem sestupné větve a hrotem s předstihem ∆t – iniciační čas</a:t>
            </a:r>
          </a:p>
          <a:p>
            <a:pPr marL="273600" lvl="1" indent="-273600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endParaRPr lang="cs-CZ" altLang="cs-CZ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600" lvl="1" indent="-273600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cs-CZ" alt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iniciační vzdálenost ∆L</a:t>
            </a:r>
          </a:p>
          <a:p>
            <a:pPr marL="273600" lvl="1" indent="-273600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endParaRPr lang="cs-CZ" altLang="cs-CZ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600" lvl="1" indent="-273600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cs-CZ" alt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energii „čerpá“ z el. pole okolí (bouřky)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None/>
              <a:tabLst/>
              <a:defRPr/>
            </a:pPr>
            <a:endParaRPr kumimoji="0" lang="cs-CZ" altLang="cs-CZ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None/>
              <a:tabLst/>
              <a:defRPr/>
            </a:pPr>
            <a:r>
              <a:rPr kumimoji="0" lang="cs-CZ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cs-CZ" altLang="cs-CZ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None/>
              <a:tabLst/>
              <a:defRPr/>
            </a:pPr>
            <a:endParaRPr kumimoji="0" lang="cs-CZ" altLang="cs-CZ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6732240" y="4653136"/>
            <a:ext cx="1269433" cy="5984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cs-CZ" altLang="cs-CZ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Aktivní bleskosvod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buNone/>
            </a:pPr>
            <a:endParaRPr lang="cs-CZ" altLang="cs-CZ" sz="2400" b="1" dirty="0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Princip funkce:</a:t>
            </a:r>
          </a:p>
          <a:p>
            <a:pPr>
              <a:lnSpc>
                <a:spcPct val="90000"/>
              </a:lnSpc>
              <a:buNone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lvl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cs-CZ" altLang="cs-CZ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blesk není přitahován, pouze usměrňován!</a:t>
            </a:r>
          </a:p>
          <a:p>
            <a:pPr>
              <a:lnSpc>
                <a:spcPct val="90000"/>
              </a:lnSpc>
              <a:buNone/>
            </a:pPr>
            <a:endParaRPr lang="cs-CZ" altLang="cs-CZ" dirty="0" smtClean="0"/>
          </a:p>
          <a:p>
            <a:pPr marL="273600" lvl="1" indent="-273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None/>
            </a:pPr>
            <a:endParaRPr lang="cs-CZ" altLang="cs-CZ" sz="3000" dirty="0" smtClean="0">
              <a:solidFill>
                <a:schemeClr val="tx1"/>
              </a:solidFill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None/>
              <a:tabLst/>
              <a:defRPr/>
            </a:pPr>
            <a:endParaRPr kumimoji="0" lang="cs-CZ" altLang="cs-CZ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None/>
              <a:tabLst/>
              <a:defRPr/>
            </a:pPr>
            <a:r>
              <a:rPr kumimoji="0" lang="cs-CZ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cs-CZ" altLang="cs-CZ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None/>
              <a:tabLst/>
              <a:defRPr/>
            </a:pPr>
            <a:endParaRPr kumimoji="0" lang="cs-CZ" altLang="cs-CZ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6732240" y="4653136"/>
            <a:ext cx="1269433" cy="5984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cs-CZ" altLang="cs-CZ" sz="2000" b="1" dirty="0"/>
          </a:p>
        </p:txBody>
      </p:sp>
      <p:pic>
        <p:nvPicPr>
          <p:cNvPr id="6" name="Picture 4" descr="princip činnosti pulsaru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32856"/>
            <a:ext cx="6265862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Aktivní bleskosvod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buNone/>
            </a:pPr>
            <a:endParaRPr lang="cs-CZ" altLang="cs-CZ" sz="2400" b="1" dirty="0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Součásti zařízení:</a:t>
            </a:r>
          </a:p>
          <a:p>
            <a:pPr marL="273600" lvl="1" indent="-273600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cs-CZ" alt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dolní elektrody</a:t>
            </a:r>
          </a:p>
          <a:p>
            <a:pPr marL="273600" lvl="1" indent="-273600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273600" lvl="1" indent="-273600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cs-CZ" alt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horní elektrody</a:t>
            </a:r>
          </a:p>
          <a:p>
            <a:pPr marL="273600" lvl="1" indent="-273600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endParaRPr lang="cs-CZ" altLang="cs-CZ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600" lvl="1" indent="-273600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cs-CZ" alt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středová jímací tyč</a:t>
            </a:r>
          </a:p>
          <a:p>
            <a:pPr marL="273600" lvl="1" indent="-273600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endParaRPr lang="cs-CZ" altLang="cs-CZ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600" lvl="1" indent="-273600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cs-CZ" alt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disk umístěný na středové tyči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None/>
              <a:tabLst/>
              <a:defRPr/>
            </a:pPr>
            <a:endParaRPr kumimoji="0" lang="cs-CZ" altLang="cs-CZ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None/>
              <a:tabLst/>
              <a:defRPr/>
            </a:pPr>
            <a:r>
              <a:rPr kumimoji="0" lang="cs-CZ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cs-CZ" altLang="cs-CZ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None/>
              <a:tabLst/>
              <a:defRPr/>
            </a:pPr>
            <a:endParaRPr kumimoji="0" lang="cs-CZ" altLang="cs-CZ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6732240" y="4653136"/>
            <a:ext cx="1269433" cy="5984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cs-CZ" altLang="cs-CZ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cs-CZ" altLang="cs-CZ" sz="2900" dirty="0" smtClean="0">
                <a:latin typeface="+mj-lt"/>
                <a:ea typeface="+mj-ea"/>
                <a:cs typeface="+mj-cs"/>
              </a:rPr>
              <a:t>Bleskosvody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Aktivní bleskosvod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buNone/>
            </a:pPr>
            <a:endParaRPr lang="cs-CZ" altLang="cs-CZ" sz="2400" b="1" dirty="0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Výpočet poloměru chránění: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None/>
              <a:tabLst/>
              <a:defRPr/>
            </a:pPr>
            <a:endParaRPr kumimoji="0" lang="cs-CZ" altLang="cs-CZ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None/>
              <a:tabLst/>
              <a:defRPr/>
            </a:pPr>
            <a:r>
              <a:rPr kumimoji="0" lang="cs-CZ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cs-CZ" altLang="cs-CZ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None/>
              <a:tabLst/>
              <a:defRPr/>
            </a:pPr>
            <a:endParaRPr kumimoji="0" lang="cs-CZ" altLang="cs-CZ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6732240" y="4653136"/>
            <a:ext cx="1269433" cy="5984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cs-CZ" altLang="cs-CZ" sz="2000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254250"/>
            <a:ext cx="4826000" cy="37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3284538"/>
            <a:ext cx="3097213" cy="259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Aktivní bleskosvod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buNone/>
            </a:pPr>
            <a:endParaRPr lang="cs-CZ" altLang="cs-CZ" sz="2400" b="1" dirty="0" smtClean="0">
              <a:solidFill>
                <a:schemeClr val="accent1"/>
              </a:solidFill>
            </a:endParaRPr>
          </a:p>
          <a:p>
            <a:pPr marL="273600" lvl="1" indent="-273600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None/>
            </a:pPr>
            <a:endParaRPr lang="cs-CZ" altLang="cs-CZ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None/>
              <a:tabLst/>
              <a:defRPr/>
            </a:pPr>
            <a:endParaRPr kumimoji="0" lang="cs-CZ" altLang="cs-CZ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None/>
              <a:tabLst/>
              <a:defRPr/>
            </a:pPr>
            <a:r>
              <a:rPr kumimoji="0" lang="cs-CZ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cs-CZ" altLang="cs-CZ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None/>
              <a:tabLst/>
              <a:defRPr/>
            </a:pPr>
            <a:endParaRPr kumimoji="0" lang="cs-CZ" altLang="cs-CZ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6732240" y="4653136"/>
            <a:ext cx="1269433" cy="5984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cs-CZ" altLang="cs-CZ" sz="2000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268759"/>
            <a:ext cx="7993062" cy="484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Aktivní bleskosvod - instalace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buNone/>
            </a:pPr>
            <a:endParaRPr lang="cs-CZ" altLang="cs-CZ" sz="2400" b="1" dirty="0" smtClean="0">
              <a:solidFill>
                <a:schemeClr val="accent1"/>
              </a:solidFill>
            </a:endParaRPr>
          </a:p>
          <a:p>
            <a:pPr marL="274320" lvl="4" indent="-274320" algn="just">
              <a:spcBef>
                <a:spcPts val="600"/>
              </a:spcBef>
              <a:buClr>
                <a:schemeClr val="accent1"/>
              </a:buClr>
              <a:buSzPct val="76000"/>
              <a:buNone/>
            </a:pPr>
            <a:r>
              <a:rPr lang="en-US" altLang="cs-CZ" dirty="0" smtClean="0"/>
              <a:t> </a:t>
            </a:r>
            <a:r>
              <a:rPr lang="cs-CZ" altLang="cs-CZ" dirty="0" smtClean="0"/>
              <a:t>			</a:t>
            </a:r>
            <a:r>
              <a:rPr lang="en-US" altLang="cs-CZ" sz="2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altLang="cs-CZ" sz="2000" dirty="0" err="1" smtClean="0">
                <a:latin typeface="Times New Roman" pitchFamily="18" charset="0"/>
                <a:cs typeface="Times New Roman" pitchFamily="18" charset="0"/>
              </a:rPr>
              <a:t>inimální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 poloměr ohybu</a:t>
            </a:r>
            <a:r>
              <a:rPr lang="en-US" alt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vedení </a:t>
            </a:r>
            <a:r>
              <a:rPr lang="en-US" altLang="cs-CZ" sz="2000" dirty="0" smtClean="0">
                <a:latin typeface="Times New Roman" pitchFamily="18" charset="0"/>
                <a:cs typeface="Times New Roman" pitchFamily="18" charset="0"/>
              </a:rPr>
              <a:t>je t</a:t>
            </a:r>
            <a:r>
              <a:rPr lang="cs-CZ" altLang="cs-CZ" sz="2000" dirty="0" err="1" smtClean="0">
                <a:latin typeface="Times New Roman" pitchFamily="18" charset="0"/>
                <a:cs typeface="Times New Roman" pitchFamily="18" charset="0"/>
              </a:rPr>
              <a:t>řeba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 dodržet R &gt;</a:t>
            </a:r>
            <a:r>
              <a:rPr lang="en-US" alt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20cm</a:t>
            </a:r>
            <a:r>
              <a:rPr lang="en-US" altLang="cs-CZ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		Je to důležité zejména </a:t>
            </a:r>
            <a:r>
              <a:rPr lang="cs-CZ" altLang="cs-CZ" sz="2000" dirty="0" err="1" smtClean="0">
                <a:latin typeface="Times New Roman" pitchFamily="18" charset="0"/>
                <a:cs typeface="Times New Roman" pitchFamily="18" charset="0"/>
              </a:rPr>
              <a:t>kvůl</a:t>
            </a:r>
            <a:r>
              <a:rPr lang="en-US" altLang="cs-CZ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 dynamickému namáhání vodičů</a:t>
            </a:r>
            <a:r>
              <a:rPr lang="en-US" altLang="cs-CZ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lvl="4" indent="-274320" algn="just">
              <a:spcBef>
                <a:spcPts val="600"/>
              </a:spcBef>
              <a:buClr>
                <a:schemeClr val="accent1"/>
              </a:buClr>
              <a:buSzPct val="76000"/>
              <a:buNone/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lvl="4" indent="-274320" algn="just">
              <a:spcBef>
                <a:spcPts val="600"/>
              </a:spcBef>
              <a:buClr>
                <a:schemeClr val="accent1"/>
              </a:buClr>
              <a:buSzPct val="76000"/>
              <a:buNone/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4" algn="just">
              <a:buNone/>
            </a:pPr>
            <a:r>
              <a:rPr lang="cs-CZ" altLang="cs-CZ" sz="2000" dirty="0" smtClean="0"/>
              <a:t>			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Maximální převýšení vedení hromosvodu směrem 		vzhůru (například přes parapetní stěnu, atiku a 		podobně) je 40 cm pod úhlem  max. 45 stupňů – 		jinak průchodka.</a:t>
            </a:r>
          </a:p>
          <a:p>
            <a:pPr lvl="4" algn="just">
              <a:buNone/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3600" lvl="1" indent="-273600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cs-CZ" altLang="cs-CZ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Jakákoli smyčka na vedení působí na případný bleskový proud jako cívka což způsobí zvýšení indukčního odporu a tím snížení účinnosti bleskosvodu.</a:t>
            </a:r>
          </a:p>
          <a:p>
            <a:pPr lvl="4" algn="just">
              <a:buNone/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lvl="4" indent="-274320" algn="just">
              <a:spcBef>
                <a:spcPts val="600"/>
              </a:spcBef>
              <a:buClr>
                <a:schemeClr val="accent1"/>
              </a:buClr>
              <a:buSzPct val="76000"/>
              <a:buNone/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altLang="cs-CZ" sz="2400" b="1" dirty="0" smtClean="0">
              <a:solidFill>
                <a:schemeClr val="accent1"/>
              </a:solidFill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None/>
              <a:tabLst/>
              <a:defRPr/>
            </a:pPr>
            <a:endParaRPr kumimoji="0" lang="cs-CZ" altLang="cs-CZ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None/>
              <a:tabLst/>
              <a:defRPr/>
            </a:pPr>
            <a:r>
              <a:rPr kumimoji="0" lang="cs-CZ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cs-CZ" altLang="cs-CZ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None/>
              <a:tabLst/>
              <a:defRPr/>
            </a:pPr>
            <a:endParaRPr kumimoji="0" lang="cs-CZ" altLang="cs-CZ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6732240" y="4653136"/>
            <a:ext cx="1269433" cy="5984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cs-CZ" altLang="cs-CZ" sz="2000" b="1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172819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140968"/>
            <a:ext cx="27368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Aktivní bleskosvod - instalace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buNone/>
            </a:pPr>
            <a:endParaRPr lang="cs-CZ" altLang="cs-CZ" sz="2400" b="1" dirty="0" smtClean="0">
              <a:solidFill>
                <a:schemeClr val="accent1"/>
              </a:solidFill>
            </a:endParaRPr>
          </a:p>
          <a:p>
            <a:pPr algn="just">
              <a:buNone/>
            </a:pPr>
            <a:r>
              <a:rPr lang="en-US" altLang="cs-CZ" dirty="0" smtClean="0"/>
              <a:t> </a:t>
            </a:r>
            <a:r>
              <a:rPr lang="cs-CZ" altLang="cs-CZ" dirty="0" smtClean="0"/>
              <a:t>						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více než 1 svod je nutný v </a:t>
            </a:r>
            <a:r>
              <a:rPr lang="en-US" altLang="cs-CZ" sz="2500" dirty="0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případě, že...</a:t>
            </a:r>
          </a:p>
          <a:p>
            <a:pPr>
              <a:buNone/>
            </a:pPr>
            <a:r>
              <a:rPr lang="en-US" altLang="cs-CZ" sz="2500" dirty="0" smtClean="0">
                <a:latin typeface="Times New Roman" pitchFamily="18" charset="0"/>
                <a:cs typeface="Times New Roman" pitchFamily="18" charset="0"/>
              </a:rPr>
              <a:t>						</a:t>
            </a:r>
          </a:p>
          <a:p>
            <a:pPr>
              <a:buNone/>
            </a:pPr>
            <a:r>
              <a:rPr lang="en-US" altLang="cs-CZ" sz="2500" dirty="0" smtClean="0">
                <a:latin typeface="Times New Roman" pitchFamily="18" charset="0"/>
                <a:cs typeface="Times New Roman" pitchFamily="18" charset="0"/>
              </a:rPr>
              <a:t>							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altLang="cs-CZ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cs-CZ" sz="2500" dirty="0" smtClean="0">
                <a:latin typeface="Times New Roman" pitchFamily="18" charset="0"/>
                <a:cs typeface="Times New Roman" pitchFamily="18" charset="0"/>
              </a:rPr>
              <a:t> &gt; 28 m</a:t>
            </a:r>
          </a:p>
          <a:p>
            <a:pPr>
              <a:buNone/>
            </a:pPr>
            <a:r>
              <a:rPr lang="en-US" altLang="cs-CZ" sz="2500" dirty="0" smtClean="0">
                <a:latin typeface="Times New Roman" pitchFamily="18" charset="0"/>
                <a:cs typeface="Times New Roman" pitchFamily="18" charset="0"/>
              </a:rPr>
              <a:t>							... B &gt; A</a:t>
            </a: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lvl="4" indent="-274320" algn="just">
              <a:spcBef>
                <a:spcPts val="600"/>
              </a:spcBef>
              <a:buClr>
                <a:schemeClr val="accent1"/>
              </a:buClr>
              <a:buSzPct val="76000"/>
              <a:buNone/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altLang="cs-CZ" sz="2400" b="1" dirty="0" smtClean="0">
              <a:solidFill>
                <a:schemeClr val="accent1"/>
              </a:solidFill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None/>
              <a:tabLst/>
              <a:defRPr/>
            </a:pPr>
            <a:endParaRPr kumimoji="0" lang="cs-CZ" altLang="cs-CZ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None/>
              <a:tabLst/>
              <a:defRPr/>
            </a:pPr>
            <a:r>
              <a:rPr kumimoji="0" lang="cs-CZ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cs-CZ" altLang="cs-CZ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None/>
              <a:tabLst/>
              <a:defRPr/>
            </a:pPr>
            <a:endParaRPr kumimoji="0" lang="cs-CZ" altLang="cs-CZ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6732240" y="4653136"/>
            <a:ext cx="1269433" cy="5984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cs-CZ" altLang="cs-CZ" sz="2000" b="1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4175819" cy="439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Aktivní bleskosvod - pokračování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buNone/>
            </a:pPr>
            <a:endParaRPr lang="cs-CZ" altLang="cs-CZ" sz="2400" b="1" dirty="0" smtClean="0">
              <a:solidFill>
                <a:schemeClr val="accent1"/>
              </a:solidFill>
            </a:endParaRP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odolnost proti korozi</a:t>
            </a:r>
          </a:p>
          <a:p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je možné přidat i počítadlo úderů blesků</a:t>
            </a:r>
          </a:p>
          <a:p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vždy alespoň 2 metry nad chráněným objektem</a:t>
            </a:r>
          </a:p>
          <a:p>
            <a:pPr algn="just">
              <a:buNone/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altLang="cs-CZ" sz="2400" b="1" dirty="0" smtClean="0">
              <a:solidFill>
                <a:schemeClr val="accent1"/>
              </a:solidFill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None/>
              <a:tabLst/>
              <a:defRPr/>
            </a:pPr>
            <a:endParaRPr kumimoji="0" lang="cs-CZ" altLang="cs-CZ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None/>
              <a:tabLst/>
              <a:defRPr/>
            </a:pPr>
            <a:r>
              <a:rPr kumimoji="0" lang="cs-CZ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cs-CZ" altLang="cs-CZ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None/>
              <a:tabLst/>
              <a:defRPr/>
            </a:pPr>
            <a:endParaRPr kumimoji="0" lang="cs-CZ" altLang="cs-CZ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6732240" y="4653136"/>
            <a:ext cx="1269433" cy="5984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cs-CZ" altLang="cs-CZ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Aktivní bleskosvod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buNone/>
            </a:pPr>
            <a:endParaRPr lang="cs-CZ" altLang="cs-CZ" sz="2400" b="1" dirty="0" smtClean="0">
              <a:solidFill>
                <a:schemeClr val="accent1"/>
              </a:solidFill>
            </a:endParaRPr>
          </a:p>
          <a:p>
            <a:pPr algn="just">
              <a:buNone/>
            </a:pPr>
            <a:r>
              <a:rPr lang="en-US" altLang="cs-CZ" dirty="0" smtClean="0"/>
              <a:t> </a:t>
            </a:r>
            <a:r>
              <a:rPr lang="cs-CZ" altLang="cs-CZ" dirty="0" smtClean="0"/>
              <a:t>					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Aktivní bleskosvod </a:t>
            </a:r>
            <a:r>
              <a:rPr lang="cs-CZ" altLang="cs-CZ" sz="2500" dirty="0" err="1" smtClean="0">
                <a:latin typeface="Times New Roman" pitchFamily="18" charset="0"/>
                <a:cs typeface="Times New Roman" pitchFamily="18" charset="0"/>
              </a:rPr>
              <a:t>Prevectron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 				2 typ TS 2.10 od firmy INDELEC</a:t>
            </a:r>
          </a:p>
          <a:p>
            <a:pPr marL="274320" lvl="4" indent="-274320" algn="just">
              <a:spcBef>
                <a:spcPts val="600"/>
              </a:spcBef>
              <a:buClr>
                <a:schemeClr val="accent1"/>
              </a:buClr>
              <a:buSzPct val="76000"/>
              <a:buNone/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altLang="cs-CZ" sz="2400" b="1" dirty="0" smtClean="0">
              <a:solidFill>
                <a:schemeClr val="accent1"/>
              </a:solidFill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None/>
              <a:tabLst/>
              <a:defRPr/>
            </a:pPr>
            <a:endParaRPr kumimoji="0" lang="cs-CZ" altLang="cs-CZ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None/>
              <a:tabLst/>
              <a:defRPr/>
            </a:pPr>
            <a:r>
              <a:rPr kumimoji="0" lang="cs-CZ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cs-CZ" altLang="cs-CZ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None/>
              <a:tabLst/>
              <a:defRPr/>
            </a:pPr>
            <a:endParaRPr kumimoji="0" lang="cs-CZ" altLang="cs-CZ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6732240" y="4653136"/>
            <a:ext cx="1269433" cy="5984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cs-CZ" altLang="cs-CZ" sz="2000" b="1" dirty="0"/>
          </a:p>
        </p:txBody>
      </p:sp>
      <p:pic>
        <p:nvPicPr>
          <p:cNvPr id="8" name="Picture 5" descr="aktivni bleskosvod_S2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366712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aktivni bleskosvod_S6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268413"/>
            <a:ext cx="45370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Aktivní bleskosvod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buNone/>
            </a:pPr>
            <a:endParaRPr lang="cs-CZ" altLang="cs-CZ" sz="2400" b="1" dirty="0" smtClean="0">
              <a:solidFill>
                <a:schemeClr val="accent1"/>
              </a:solidFill>
            </a:endParaRPr>
          </a:p>
          <a:p>
            <a:pPr algn="just">
              <a:buNone/>
            </a:pPr>
            <a:r>
              <a:rPr lang="en-US" altLang="cs-CZ" dirty="0" smtClean="0"/>
              <a:t> </a:t>
            </a:r>
            <a:r>
              <a:rPr lang="cs-CZ" altLang="cs-CZ" dirty="0" smtClean="0"/>
              <a:t>					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Aktivní bleskosvod </a:t>
            </a:r>
            <a:r>
              <a:rPr lang="cs-CZ" altLang="cs-CZ" sz="2500" dirty="0" err="1" smtClean="0">
                <a:latin typeface="Times New Roman" pitchFamily="18" charset="0"/>
                <a:cs typeface="Times New Roman" pitchFamily="18" charset="0"/>
              </a:rPr>
              <a:t>Prevectron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 2 				typ TS 6.60 od firmy INDELEC</a:t>
            </a:r>
          </a:p>
          <a:p>
            <a:pPr algn="just">
              <a:buNone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lvl="4" indent="-274320" algn="just">
              <a:spcBef>
                <a:spcPts val="600"/>
              </a:spcBef>
              <a:buClr>
                <a:schemeClr val="accent1"/>
              </a:buClr>
              <a:buSzPct val="76000"/>
              <a:buNone/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altLang="cs-CZ" sz="2400" b="1" dirty="0" smtClean="0">
              <a:solidFill>
                <a:schemeClr val="accent1"/>
              </a:solidFill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None/>
              <a:tabLst/>
              <a:defRPr/>
            </a:pPr>
            <a:endParaRPr kumimoji="0" lang="cs-CZ" altLang="cs-CZ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None/>
              <a:tabLst/>
              <a:defRPr/>
            </a:pPr>
            <a:r>
              <a:rPr kumimoji="0" lang="cs-CZ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cs-CZ" altLang="cs-CZ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None/>
              <a:tabLst/>
              <a:defRPr/>
            </a:pPr>
            <a:endParaRPr kumimoji="0" lang="cs-CZ" altLang="cs-CZ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6732240" y="4653136"/>
            <a:ext cx="1269433" cy="5984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cs-CZ" altLang="cs-CZ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Aktivní bleskosvod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buNone/>
            </a:pPr>
            <a:endParaRPr lang="cs-CZ" altLang="cs-CZ" sz="2400" b="1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Ceny:</a:t>
            </a:r>
          </a:p>
          <a:p>
            <a:pPr algn="just"/>
            <a:r>
              <a:rPr lang="cs-CZ" alt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pohybují se cca od 20 do 70 tisíc Kč za bleskosvod</a:t>
            </a: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altLang="cs-CZ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alt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dále je nutno počítat s cenou za instalaci</a:t>
            </a:r>
          </a:p>
          <a:p>
            <a:pPr algn="just"/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alt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firmy často nabízí možnost dodat libovolné součástky zákazníkem a snížit tak cenu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None/>
              <a:tabLst/>
              <a:defRPr/>
            </a:pPr>
            <a:endParaRPr kumimoji="0" lang="cs-CZ" altLang="cs-CZ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None/>
              <a:tabLst/>
              <a:defRPr/>
            </a:pPr>
            <a:r>
              <a:rPr kumimoji="0" lang="cs-CZ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cs-CZ" altLang="cs-CZ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None/>
              <a:tabLst/>
              <a:defRPr/>
            </a:pPr>
            <a:endParaRPr kumimoji="0" lang="cs-CZ" altLang="cs-CZ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6732240" y="4653136"/>
            <a:ext cx="1269433" cy="5984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cs-CZ" altLang="cs-CZ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Aktivní bleskosvod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buNone/>
            </a:pPr>
            <a:endParaRPr lang="cs-CZ" altLang="cs-CZ" sz="2400" b="1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Výrobci respektive dodavatelé aktivních bleskosvodů:</a:t>
            </a:r>
          </a:p>
          <a:p>
            <a:endParaRPr lang="cs-CZ" altLang="cs-CZ" sz="2400" dirty="0" smtClean="0"/>
          </a:p>
          <a:p>
            <a:pPr marL="274320" lvl="1" algn="just">
              <a:spcBef>
                <a:spcPts val="600"/>
              </a:spcBef>
              <a:buClr>
                <a:schemeClr val="accent1"/>
              </a:buClr>
            </a:pPr>
            <a:r>
              <a:rPr lang="cs-CZ" alt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INDELEC CZ a.s.</a:t>
            </a:r>
          </a:p>
          <a:p>
            <a:pPr marL="274320" lvl="1" algn="just">
              <a:spcBef>
                <a:spcPts val="600"/>
              </a:spcBef>
              <a:buClr>
                <a:schemeClr val="accent1"/>
              </a:buClr>
            </a:pPr>
            <a:endParaRPr lang="cs-CZ" altLang="cs-CZ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1" algn="just">
              <a:spcBef>
                <a:spcPts val="600"/>
              </a:spcBef>
              <a:buClr>
                <a:schemeClr val="accent1"/>
              </a:buClr>
            </a:pPr>
            <a:r>
              <a:rPr lang="cs-CZ" alt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NUAGE s.r.o.</a:t>
            </a:r>
          </a:p>
          <a:p>
            <a:pPr marL="274320" lvl="1" algn="just">
              <a:spcBef>
                <a:spcPts val="600"/>
              </a:spcBef>
              <a:buClr>
                <a:schemeClr val="accent1"/>
              </a:buClr>
            </a:pPr>
            <a:endParaRPr lang="cs-CZ" altLang="cs-CZ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1" algn="just">
              <a:spcBef>
                <a:spcPts val="600"/>
              </a:spcBef>
              <a:buClr>
                <a:schemeClr val="accent1"/>
              </a:buClr>
            </a:pPr>
            <a:r>
              <a:rPr lang="cs-CZ" alt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HONOR spol. s.r.o.</a:t>
            </a:r>
          </a:p>
          <a:p>
            <a:pPr marL="274320" lvl="1" algn="just">
              <a:spcBef>
                <a:spcPts val="600"/>
              </a:spcBef>
              <a:buClr>
                <a:schemeClr val="accent1"/>
              </a:buClr>
            </a:pPr>
            <a:endParaRPr lang="cs-CZ" altLang="cs-CZ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1" algn="just">
              <a:spcBef>
                <a:spcPts val="600"/>
              </a:spcBef>
              <a:buClr>
                <a:schemeClr val="accent1"/>
              </a:buClr>
            </a:pPr>
            <a:r>
              <a:rPr lang="cs-CZ" alt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další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None/>
              <a:tabLst/>
              <a:defRPr/>
            </a:pPr>
            <a:endParaRPr kumimoji="0" lang="cs-CZ" altLang="cs-CZ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None/>
              <a:tabLst/>
              <a:defRPr/>
            </a:pPr>
            <a:r>
              <a:rPr kumimoji="0" lang="cs-CZ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cs-CZ" altLang="cs-CZ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None/>
              <a:tabLst/>
              <a:defRPr/>
            </a:pPr>
            <a:endParaRPr kumimoji="0" lang="cs-CZ" altLang="cs-CZ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6732240" y="4653136"/>
            <a:ext cx="1269433" cy="5984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cs-CZ" altLang="cs-CZ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Blesk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90000"/>
              </a:lnSpc>
              <a:buNone/>
            </a:pPr>
            <a:endParaRPr lang="cs-CZ" altLang="cs-CZ" sz="2800" dirty="0" smtClean="0"/>
          </a:p>
          <a:p>
            <a:pPr algn="just">
              <a:lnSpc>
                <a:spcPct val="80000"/>
              </a:lnSpc>
              <a:buNone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Vznik blesku:</a:t>
            </a:r>
          </a:p>
          <a:p>
            <a:pPr>
              <a:buNone/>
            </a:pPr>
            <a:endParaRPr lang="cs-CZ" altLang="cs-CZ" sz="2400" dirty="0" smtClean="0">
              <a:solidFill>
                <a:schemeClr val="accent1"/>
              </a:solidFill>
            </a:endParaRPr>
          </a:p>
          <a:p>
            <a:pPr algn="just"/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V silně turbulentním prostředí bouřky pohybem ledových částic a krystalů vzniká statický náboj. </a:t>
            </a:r>
          </a:p>
          <a:p>
            <a:pPr algn="just"/>
            <a:endParaRPr lang="cs-CZ" alt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Lehké krystalky nesou kladný náboj a jsou vysoko, zatímco těžké mají náboj záporný a směřují do nižších partií mraku, kde tají.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Inspiron\Desktop\Obráz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47056"/>
            <a:ext cx="8208912" cy="459025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Blesk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80000"/>
              </a:lnSpc>
              <a:buNone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3 druhy blesků: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Blesk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80000"/>
              </a:lnSpc>
              <a:buNone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cs-CZ" altLang="cs-CZ" sz="2500" u="sng" dirty="0" smtClean="0">
                <a:latin typeface="Times New Roman" pitchFamily="18" charset="0"/>
                <a:cs typeface="Times New Roman" pitchFamily="18" charset="0"/>
              </a:rPr>
              <a:t>CC (</a:t>
            </a:r>
            <a:r>
              <a:rPr lang="cs-CZ" altLang="cs-CZ" sz="2500" u="sng" dirty="0" err="1" smtClean="0">
                <a:latin typeface="Times New Roman" pitchFamily="18" charset="0"/>
                <a:cs typeface="Times New Roman" pitchFamily="18" charset="0"/>
              </a:rPr>
              <a:t>Cloud</a:t>
            </a:r>
            <a:r>
              <a:rPr lang="cs-CZ" altLang="cs-CZ" sz="2500" u="sng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altLang="cs-CZ" sz="2500" u="sng" dirty="0" err="1" smtClean="0">
                <a:latin typeface="Times New Roman" pitchFamily="18" charset="0"/>
                <a:cs typeface="Times New Roman" pitchFamily="18" charset="0"/>
              </a:rPr>
              <a:t>Cloud</a:t>
            </a:r>
            <a:r>
              <a:rPr lang="cs-CZ" altLang="cs-CZ" sz="2500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lnSpc>
                <a:spcPct val="80000"/>
              </a:lnSpc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výboje v mrakách</a:t>
            </a:r>
          </a:p>
          <a:p>
            <a:pPr algn="just">
              <a:lnSpc>
                <a:spcPct val="80000"/>
              </a:lnSpc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nemají vliv na bleskosvody</a:t>
            </a:r>
          </a:p>
          <a:p>
            <a:pPr algn="just">
              <a:lnSpc>
                <a:spcPct val="80000"/>
              </a:lnSpc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ALE ve venkovním vedení energetické soustavy vyvářejí přepětí - tzv. nepřímý úder blesku </a:t>
            </a:r>
          </a:p>
          <a:p>
            <a:endParaRPr lang="cs-CZ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Blesk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80000"/>
              </a:lnSpc>
              <a:buNone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cs-CZ" altLang="cs-CZ" sz="2500" u="sng" dirty="0" smtClean="0">
                <a:latin typeface="Times New Roman" pitchFamily="18" charset="0"/>
                <a:cs typeface="Times New Roman" pitchFamily="18" charset="0"/>
              </a:rPr>
              <a:t>CG- (</a:t>
            </a:r>
            <a:r>
              <a:rPr lang="cs-CZ" altLang="cs-CZ" sz="2500" u="sng" dirty="0" err="1" smtClean="0">
                <a:latin typeface="Times New Roman" pitchFamily="18" charset="0"/>
                <a:cs typeface="Times New Roman" pitchFamily="18" charset="0"/>
              </a:rPr>
              <a:t>Cloud</a:t>
            </a:r>
            <a:r>
              <a:rPr lang="cs-CZ" altLang="cs-CZ" sz="2500" u="sng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altLang="cs-CZ" sz="2500" u="sng" dirty="0" err="1" smtClean="0">
                <a:latin typeface="Times New Roman" pitchFamily="18" charset="0"/>
                <a:cs typeface="Times New Roman" pitchFamily="18" charset="0"/>
              </a:rPr>
              <a:t>Ground</a:t>
            </a:r>
            <a:r>
              <a:rPr lang="cs-CZ" altLang="cs-CZ" sz="2500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altLang="cs-CZ" sz="2400" dirty="0" smtClean="0"/>
              <a:t>	</a:t>
            </a:r>
          </a:p>
          <a:p>
            <a:pPr algn="just">
              <a:buNone/>
            </a:pPr>
            <a:endParaRPr lang="cs-CZ" altLang="cs-CZ" sz="2400" dirty="0" smtClean="0"/>
          </a:p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blesk do země z oblasti srážek pod základnou mraku např. 300 m</a:t>
            </a:r>
          </a:p>
          <a:p>
            <a:pPr algn="just"/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nese si k zemi záporný náboj</a:t>
            </a:r>
          </a:p>
          <a:p>
            <a:pPr algn="just"/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parametry: napětí 100 miliónů voltů, proud okolo 30 tisíc ampér, teplota uvnitř vodivého kanálu přibližně 25000 °C, častý výskyt.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Blesk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80000"/>
              </a:lnSpc>
              <a:buNone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altLang="cs-CZ" sz="2500" u="sng" dirty="0" smtClean="0">
                <a:latin typeface="Times New Roman" pitchFamily="18" charset="0"/>
                <a:cs typeface="Times New Roman" pitchFamily="18" charset="0"/>
              </a:rPr>
              <a:t>CG+ </a:t>
            </a:r>
          </a:p>
          <a:p>
            <a:pPr>
              <a:buNone/>
            </a:pPr>
            <a:r>
              <a:rPr lang="cs-CZ" altLang="cs-CZ" sz="2400" b="1" dirty="0" smtClean="0"/>
              <a:t>				</a:t>
            </a:r>
            <a:endParaRPr lang="cs-CZ" altLang="cs-CZ" sz="2400" dirty="0" smtClean="0"/>
          </a:p>
          <a:p>
            <a:pPr algn="just">
              <a:lnSpc>
                <a:spcPct val="80000"/>
              </a:lnSpc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blesk do země, který vzniká vysoko nad terénem např. 10 km</a:t>
            </a:r>
          </a:p>
          <a:p>
            <a:pPr algn="just">
              <a:lnSpc>
                <a:spcPct val="80000"/>
              </a:lnSpc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nese si k zemi kladný náboj</a:t>
            </a:r>
          </a:p>
          <a:p>
            <a:pPr algn="just">
              <a:lnSpc>
                <a:spcPct val="80000"/>
              </a:lnSpc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parametry: napětí kolem 1 miliardy voltů, proud 300 tisíc ampér, trvá desetkrát déle a teplota uvnitř kanálu je ještě třikrát větší, než u CG-, méně častý výskyt, nepředvídatelný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Blesk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80000"/>
              </a:lnSpc>
              <a:buNone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Fáze vzniku:</a:t>
            </a:r>
          </a:p>
          <a:p>
            <a:pPr>
              <a:lnSpc>
                <a:spcPct val="90000"/>
              </a:lnSpc>
              <a:buNone/>
            </a:pPr>
            <a:endParaRPr lang="cs-CZ" altLang="cs-CZ" sz="2400" b="1" dirty="0" smtClean="0">
              <a:solidFill>
                <a:schemeClr val="accent1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vůdčí výboj</a:t>
            </a:r>
          </a:p>
          <a:p>
            <a:pPr algn="just">
              <a:lnSpc>
                <a:spcPct val="80000"/>
              </a:lnSpc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trsové výboje</a:t>
            </a:r>
          </a:p>
          <a:p>
            <a:pPr algn="just">
              <a:lnSpc>
                <a:spcPct val="80000"/>
              </a:lnSpc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hlavní zpětný výboj</a:t>
            </a:r>
          </a:p>
          <a:p>
            <a:pPr>
              <a:lnSpc>
                <a:spcPct val="90000"/>
              </a:lnSpc>
              <a:buNone/>
            </a:pPr>
            <a:endParaRPr lang="cs-CZ" altLang="cs-CZ" sz="1600" dirty="0" smtClean="0"/>
          </a:p>
          <a:p>
            <a:pPr marL="0" indent="0" algn="just">
              <a:lnSpc>
                <a:spcPct val="80000"/>
              </a:lnSpc>
              <a:buNone/>
            </a:pPr>
            <a:r>
              <a:rPr lang="cs-CZ" altLang="cs-CZ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 bleskosvody je významný průměr vůdčího výboje cca 10 m, od kterého se odvozuje ochranná vzdálenost jímače.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Bleskosvody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80000"/>
              </a:lnSpc>
              <a:buNone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Druhy bleskosvodů:</a:t>
            </a:r>
          </a:p>
          <a:p>
            <a:pPr algn="just">
              <a:lnSpc>
                <a:spcPct val="80000"/>
              </a:lnSpc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základní </a:t>
            </a:r>
            <a:r>
              <a:rPr lang="cs-CZ" altLang="cs-CZ" sz="2500" dirty="0" err="1" smtClean="0">
                <a:latin typeface="Times New Roman" pitchFamily="18" charset="0"/>
                <a:cs typeface="Times New Roman" pitchFamily="18" charset="0"/>
              </a:rPr>
              <a:t>Franklinův</a:t>
            </a: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aktivní bleskosvody – pulsary</a:t>
            </a:r>
          </a:p>
          <a:p>
            <a:pPr marL="0" indent="0" algn="just">
              <a:lnSpc>
                <a:spcPct val="80000"/>
              </a:lnSpc>
              <a:buNone/>
            </a:pPr>
            <a:endParaRPr lang="cs-CZ" altLang="cs-CZ" sz="2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70707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70707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9779</TotalTime>
  <Words>328</Words>
  <Application>Microsoft Office PowerPoint</Application>
  <PresentationFormat>Předvádění na obrazovce (4:3)</PresentationFormat>
  <Paragraphs>233</Paragraphs>
  <Slides>28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0" baseType="lpstr">
      <vt:lpstr>Původ</vt:lpstr>
      <vt:lpstr>Image</vt:lpstr>
      <vt:lpstr>Snímek 1</vt:lpstr>
      <vt:lpstr>Snímek 2</vt:lpstr>
      <vt:lpstr>Blesk</vt:lpstr>
      <vt:lpstr>Blesk</vt:lpstr>
      <vt:lpstr>Blesk</vt:lpstr>
      <vt:lpstr>Blesk</vt:lpstr>
      <vt:lpstr>Blesk</vt:lpstr>
      <vt:lpstr>Blesk</vt:lpstr>
      <vt:lpstr>Bleskosvody</vt:lpstr>
      <vt:lpstr>Bleskosvody</vt:lpstr>
      <vt:lpstr>Bleskosvody</vt:lpstr>
      <vt:lpstr>Bleskosvody</vt:lpstr>
      <vt:lpstr>Bleskosvody</vt:lpstr>
      <vt:lpstr>Bleskosvody</vt:lpstr>
      <vt:lpstr>Bleskosvody</vt:lpstr>
      <vt:lpstr>Bleskosvody</vt:lpstr>
      <vt:lpstr>Aktivní bleskosvod</vt:lpstr>
      <vt:lpstr>Aktivní bleskosvod</vt:lpstr>
      <vt:lpstr>Aktivní bleskosvod</vt:lpstr>
      <vt:lpstr>Aktivní bleskosvod</vt:lpstr>
      <vt:lpstr>Aktivní bleskosvod</vt:lpstr>
      <vt:lpstr>Aktivní bleskosvod - instalace</vt:lpstr>
      <vt:lpstr>Aktivní bleskosvod - instalace</vt:lpstr>
      <vt:lpstr>Aktivní bleskosvod - pokračování</vt:lpstr>
      <vt:lpstr>Aktivní bleskosvod</vt:lpstr>
      <vt:lpstr>Aktivní bleskosvod</vt:lpstr>
      <vt:lpstr>Aktivní bleskosvod</vt:lpstr>
      <vt:lpstr>Aktivní bleskosvod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Projektování instalací a rozvodů</dc:title>
  <dc:creator>Holý</dc:creator>
  <cp:lastModifiedBy>user</cp:lastModifiedBy>
  <cp:revision>100</cp:revision>
  <dcterms:created xsi:type="dcterms:W3CDTF">2011-09-28T14:36:42Z</dcterms:created>
  <dcterms:modified xsi:type="dcterms:W3CDTF">2015-12-01T15:59:48Z</dcterms:modified>
</cp:coreProperties>
</file>