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2"/>
  </p:notesMasterIdLst>
  <p:sldIdLst>
    <p:sldId id="276" r:id="rId2"/>
    <p:sldId id="307" r:id="rId3"/>
    <p:sldId id="257"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30" r:id="rId25"/>
    <p:sldId id="329" r:id="rId26"/>
    <p:sldId id="331" r:id="rId27"/>
    <p:sldId id="333" r:id="rId28"/>
    <p:sldId id="332" r:id="rId29"/>
    <p:sldId id="336" r:id="rId30"/>
    <p:sldId id="334" r:id="rId31"/>
    <p:sldId id="335" r:id="rId32"/>
    <p:sldId id="337" r:id="rId33"/>
    <p:sldId id="338" r:id="rId34"/>
    <p:sldId id="339" r:id="rId35"/>
    <p:sldId id="340" r:id="rId36"/>
    <p:sldId id="341" r:id="rId37"/>
    <p:sldId id="342" r:id="rId38"/>
    <p:sldId id="343" r:id="rId39"/>
    <p:sldId id="344" r:id="rId40"/>
    <p:sldId id="345" r:id="rId4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257" autoAdjust="0"/>
    <p:restoredTop sz="94600" autoAdjust="0"/>
  </p:normalViewPr>
  <p:slideViewPr>
    <p:cSldViewPr>
      <p:cViewPr>
        <p:scale>
          <a:sx n="77" d="100"/>
          <a:sy n="77" d="100"/>
        </p:scale>
        <p:origin x="-2496" y="-7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C27443-C1C5-4AC7-9412-141690904866}" type="datetimeFigureOut">
              <a:rPr lang="cs-CZ" smtClean="0"/>
              <a:pPr/>
              <a:t>1.12.2015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DFCA78-8484-469E-AD71-1322384DF322}" type="slidenum">
              <a:rPr lang="cs-CZ" smtClean="0"/>
              <a:pPr/>
              <a:t>‹#›</a:t>
            </a:fld>
            <a:endParaRPr lang="cs-CZ"/>
          </a:p>
        </p:txBody>
      </p:sp>
    </p:spTree>
    <p:extLst>
      <p:ext uri="{BB962C8B-B14F-4D97-AF65-F5344CB8AC3E}">
        <p14:creationId xmlns="" xmlns:p14="http://schemas.microsoft.com/office/powerpoint/2010/main" val="3699942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a:xfrm>
            <a:off x="6400800" y="6355080"/>
            <a:ext cx="2286000" cy="365760"/>
          </a:xfrm>
        </p:spPr>
        <p:txBody>
          <a:bodyPr/>
          <a:lstStyle>
            <a:lvl1pPr>
              <a:defRPr sz="1400"/>
            </a:lvl1pPr>
          </a:lstStyle>
          <a:p>
            <a:fld id="{32CE581C-7589-4D4D-B3CC-1D5A14654BFF}" type="datetimeFigureOut">
              <a:rPr lang="cs-CZ" smtClean="0"/>
              <a:pPr/>
              <a:t>1.12.2015</a:t>
            </a:fld>
            <a:endParaRPr lang="cs-CZ"/>
          </a:p>
        </p:txBody>
      </p:sp>
      <p:sp>
        <p:nvSpPr>
          <p:cNvPr id="17" name="Zástupný symbol pro zápatí 16"/>
          <p:cNvSpPr>
            <a:spLocks noGrp="1"/>
          </p:cNvSpPr>
          <p:nvPr>
            <p:ph type="ftr" sz="quarter" idx="11"/>
          </p:nvPr>
        </p:nvSpPr>
        <p:spPr>
          <a:xfrm>
            <a:off x="2898648" y="6355080"/>
            <a:ext cx="3474720" cy="365760"/>
          </a:xfrm>
        </p:spPr>
        <p:txBody>
          <a:bodyPr/>
          <a:lstStyle/>
          <a:p>
            <a:endParaRPr lang="cs-CZ"/>
          </a:p>
        </p:txBody>
      </p:sp>
      <p:sp>
        <p:nvSpPr>
          <p:cNvPr id="29" name="Zástupný symbol pro číslo snímku 28"/>
          <p:cNvSpPr>
            <a:spLocks noGrp="1"/>
          </p:cNvSpPr>
          <p:nvPr>
            <p:ph type="sldNum" sz="quarter" idx="12"/>
          </p:nvPr>
        </p:nvSpPr>
        <p:spPr>
          <a:xfrm>
            <a:off x="1216152" y="6355080"/>
            <a:ext cx="1219200" cy="365760"/>
          </a:xfrm>
        </p:spPr>
        <p:txBody>
          <a:bodyPr/>
          <a:lstStyle/>
          <a:p>
            <a:fld id="{C506276B-6A33-4B25-A3F1-BBFFA0BD0CAC}" type="slidenum">
              <a:rPr lang="cs-CZ" smtClean="0"/>
              <a:pPr/>
              <a:t>‹#›</a:t>
            </a:fld>
            <a:endParaRPr lang="cs-CZ"/>
          </a:p>
        </p:txBody>
      </p:sp>
      <p:sp>
        <p:nvSpPr>
          <p:cNvPr id="21" name="Obdélník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Obdélník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Obdélník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Obdélník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32CE581C-7589-4D4D-B3CC-1D5A14654BFF}" type="datetimeFigureOut">
              <a:rPr lang="cs-CZ" smtClean="0"/>
              <a:pPr/>
              <a:t>1.12.2015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506276B-6A33-4B25-A3F1-BBFFA0BD0CAC}" type="slidenum">
              <a:rPr lang="cs-CZ" smtClean="0"/>
              <a:pPr/>
              <a:t>‹#›</a:t>
            </a:fld>
            <a:endParaRPr lang="cs-CZ"/>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32CE581C-7589-4D4D-B3CC-1D5A14654BFF}" type="datetimeFigureOut">
              <a:rPr lang="cs-CZ" smtClean="0"/>
              <a:pPr/>
              <a:t>1.12.2015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506276B-6A33-4B25-A3F1-BBFFA0BD0CAC}" type="slidenum">
              <a:rPr lang="cs-CZ" smtClean="0"/>
              <a:pPr/>
              <a:t>‹#›</a:t>
            </a:fld>
            <a:endParaRPr lang="cs-CZ"/>
          </a:p>
        </p:txBody>
      </p:sp>
      <p:sp>
        <p:nvSpPr>
          <p:cNvPr id="7" name="Přímá spojovací čára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Rovnoramenný trojúhelník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Přímá spojovací čára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32CE581C-7589-4D4D-B3CC-1D5A14654BFF}" type="datetimeFigureOut">
              <a:rPr lang="cs-CZ" smtClean="0"/>
              <a:pPr/>
              <a:t>1.12.2015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506276B-6A33-4B25-A3F1-BBFFA0BD0CAC}" type="slidenum">
              <a:rPr lang="cs-CZ" smtClean="0"/>
              <a:pPr/>
              <a:t>‹#›</a:t>
            </a:fld>
            <a:endParaRPr lang="cs-CZ"/>
          </a:p>
        </p:txBody>
      </p:sp>
      <p:sp>
        <p:nvSpPr>
          <p:cNvPr id="8" name="Zástupný symbol pro obsah 7"/>
          <p:cNvSpPr>
            <a:spLocks noGrp="1"/>
          </p:cNvSpPr>
          <p:nvPr>
            <p:ph sz="quarter" idx="1"/>
          </p:nvPr>
        </p:nvSpPr>
        <p:spPr>
          <a:xfrm>
            <a:off x="457200" y="1219200"/>
            <a:ext cx="8229600" cy="493776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a:xfrm>
            <a:off x="6400800" y="6355080"/>
            <a:ext cx="2286000" cy="365760"/>
          </a:xfrm>
        </p:spPr>
        <p:txBody>
          <a:bodyPr/>
          <a:lstStyle/>
          <a:p>
            <a:fld id="{32CE581C-7589-4D4D-B3CC-1D5A14654BFF}" type="datetimeFigureOut">
              <a:rPr lang="cs-CZ" smtClean="0"/>
              <a:pPr/>
              <a:t>1.12.2015</a:t>
            </a:fld>
            <a:endParaRPr lang="cs-CZ"/>
          </a:p>
        </p:txBody>
      </p:sp>
      <p:sp>
        <p:nvSpPr>
          <p:cNvPr id="5" name="Zástupný symbol pro zápatí 4"/>
          <p:cNvSpPr>
            <a:spLocks noGrp="1"/>
          </p:cNvSpPr>
          <p:nvPr>
            <p:ph type="ftr" sz="quarter" idx="11"/>
          </p:nvPr>
        </p:nvSpPr>
        <p:spPr>
          <a:xfrm>
            <a:off x="2898648" y="6355080"/>
            <a:ext cx="3474720" cy="365760"/>
          </a:xfrm>
        </p:spPr>
        <p:txBody>
          <a:bodyPr/>
          <a:lstStyle/>
          <a:p>
            <a:endParaRPr lang="cs-CZ"/>
          </a:p>
        </p:txBody>
      </p:sp>
      <p:sp>
        <p:nvSpPr>
          <p:cNvPr id="6" name="Zástupný symbol pro číslo snímku 5"/>
          <p:cNvSpPr>
            <a:spLocks noGrp="1"/>
          </p:cNvSpPr>
          <p:nvPr>
            <p:ph type="sldNum" sz="quarter" idx="12"/>
          </p:nvPr>
        </p:nvSpPr>
        <p:spPr>
          <a:xfrm>
            <a:off x="1069848" y="6355080"/>
            <a:ext cx="1520952" cy="365760"/>
          </a:xfrm>
        </p:spPr>
        <p:txBody>
          <a:bodyPr/>
          <a:lstStyle/>
          <a:p>
            <a:fld id="{C506276B-6A33-4B25-A3F1-BBFFA0BD0CAC}" type="slidenum">
              <a:rPr lang="cs-CZ" smtClean="0"/>
              <a:pPr/>
              <a:t>‹#›</a:t>
            </a:fld>
            <a:endParaRPr lang="cs-CZ"/>
          </a:p>
        </p:txBody>
      </p:sp>
      <p:sp>
        <p:nvSpPr>
          <p:cNvPr id="7" name="Obdélník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bdélník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fld id="{32CE581C-7589-4D4D-B3CC-1D5A14654BFF}" type="datetimeFigureOut">
              <a:rPr lang="cs-CZ" smtClean="0"/>
              <a:pPr/>
              <a:t>1.12.2015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506276B-6A33-4B25-A3F1-BBFFA0BD0CAC}" type="slidenum">
              <a:rPr lang="cs-CZ" smtClean="0"/>
              <a:pPr/>
              <a:t>‹#›</a:t>
            </a:fld>
            <a:endParaRPr lang="cs-CZ"/>
          </a:p>
        </p:txBody>
      </p:sp>
      <p:sp>
        <p:nvSpPr>
          <p:cNvPr id="9" name="Zástupný symbol pro obsah 8"/>
          <p:cNvSpPr>
            <a:spLocks noGrp="1"/>
          </p:cNvSpPr>
          <p:nvPr>
            <p:ph sz="quarter" idx="1"/>
          </p:nvPr>
        </p:nvSpPr>
        <p:spPr>
          <a:xfrm>
            <a:off x="457200" y="1219200"/>
            <a:ext cx="4041648" cy="493776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632198" y="1216152"/>
            <a:ext cx="4041648" cy="493776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nchor="ctr"/>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32CE581C-7589-4D4D-B3CC-1D5A14654BFF}" type="datetimeFigureOut">
              <a:rPr lang="cs-CZ" smtClean="0"/>
              <a:pPr/>
              <a:t>1.12.2015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506276B-6A33-4B25-A3F1-BBFFA0BD0CAC}" type="slidenum">
              <a:rPr lang="cs-CZ" smtClean="0"/>
              <a:pPr/>
              <a:t>‹#›</a:t>
            </a:fld>
            <a:endParaRPr lang="cs-CZ"/>
          </a:p>
        </p:txBody>
      </p:sp>
      <p:sp>
        <p:nvSpPr>
          <p:cNvPr id="11" name="Zástupný symbol pro obsah 10"/>
          <p:cNvSpPr>
            <a:spLocks noGrp="1"/>
          </p:cNvSpPr>
          <p:nvPr>
            <p:ph sz="quarter" idx="2"/>
          </p:nvPr>
        </p:nvSpPr>
        <p:spPr>
          <a:xfrm>
            <a:off x="457200" y="2133600"/>
            <a:ext cx="4038600" cy="40386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648200" y="2133600"/>
            <a:ext cx="4038600" cy="40386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32CE581C-7589-4D4D-B3CC-1D5A14654BFF}" type="datetimeFigureOut">
              <a:rPr lang="cs-CZ" smtClean="0"/>
              <a:pPr/>
              <a:t>1.12.2015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506276B-6A33-4B25-A3F1-BBFFA0BD0CAC}" type="slidenum">
              <a:rPr lang="cs-CZ" smtClean="0"/>
              <a:pPr/>
              <a:t>‹#›</a:t>
            </a:fld>
            <a:endParaRPr lang="cs-CZ"/>
          </a:p>
        </p:txBody>
      </p:sp>
      <p:sp>
        <p:nvSpPr>
          <p:cNvPr id="6" name="Rovnoramenný trojúhelní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2CE581C-7589-4D4D-B3CC-1D5A14654BFF}" type="datetimeFigureOut">
              <a:rPr lang="cs-CZ" smtClean="0"/>
              <a:pPr/>
              <a:t>1.12.2015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506276B-6A33-4B25-A3F1-BBFFA0BD0CAC}" type="slidenum">
              <a:rPr lang="cs-CZ" smtClean="0"/>
              <a:pPr/>
              <a:t>‹#›</a:t>
            </a:fld>
            <a:endParaRPr lang="cs-CZ"/>
          </a:p>
        </p:txBody>
      </p:sp>
      <p:sp>
        <p:nvSpPr>
          <p:cNvPr id="5" name="Přímá spojovací čára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Rovnoramenný trojúhelník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32CE581C-7589-4D4D-B3CC-1D5A14654BFF}" type="datetimeFigureOut">
              <a:rPr lang="cs-CZ" smtClean="0"/>
              <a:pPr/>
              <a:t>1.12.2015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506276B-6A33-4B25-A3F1-BBFFA0BD0CAC}" type="slidenum">
              <a:rPr lang="cs-CZ" smtClean="0"/>
              <a:pPr/>
              <a:t>‹#›</a:t>
            </a:fld>
            <a:endParaRPr lang="cs-CZ"/>
          </a:p>
        </p:txBody>
      </p:sp>
      <p:sp>
        <p:nvSpPr>
          <p:cNvPr id="8" name="Přímá spojovací čára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Přímá spojovací čára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Rovnoramenný trojúhelní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Zástupný symbol pro obsah 11"/>
          <p:cNvSpPr>
            <a:spLocks noGrp="1"/>
          </p:cNvSpPr>
          <p:nvPr>
            <p:ph sz="quarter" idx="1"/>
          </p:nvPr>
        </p:nvSpPr>
        <p:spPr>
          <a:xfrm>
            <a:off x="304800" y="304800"/>
            <a:ext cx="5715000" cy="5715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32CE581C-7589-4D4D-B3CC-1D5A14654BFF}" type="datetimeFigureOut">
              <a:rPr lang="cs-CZ" smtClean="0"/>
              <a:pPr/>
              <a:t>1.12.2015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506276B-6A33-4B25-A3F1-BBFFA0BD0CAC}" type="slidenum">
              <a:rPr lang="cs-CZ" smtClean="0"/>
              <a:pPr/>
              <a:t>‹#›</a:t>
            </a:fld>
            <a:endParaRPr lang="cs-CZ"/>
          </a:p>
        </p:txBody>
      </p:sp>
      <p:sp>
        <p:nvSpPr>
          <p:cNvPr id="8" name="Přímá spojovací čára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Rovnoramenný trojúhelník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152400"/>
            <a:ext cx="8229600" cy="990600"/>
          </a:xfrm>
          <a:prstGeom prst="rect">
            <a:avLst/>
          </a:prstGeom>
        </p:spPr>
        <p:txBody>
          <a:bodyPr vert="horz" anchor="b" anchorCtr="0">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32CE581C-7589-4D4D-B3CC-1D5A14654BFF}" type="datetimeFigureOut">
              <a:rPr lang="cs-CZ" smtClean="0"/>
              <a:pPr/>
              <a:t>1.12.2015</a:t>
            </a:fld>
            <a:endParaRPr lang="cs-CZ"/>
          </a:p>
        </p:txBody>
      </p:sp>
      <p:sp>
        <p:nvSpPr>
          <p:cNvPr id="3" name="Zástupný symbol pro zápatí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cs-CZ"/>
          </a:p>
        </p:txBody>
      </p:sp>
      <p:sp>
        <p:nvSpPr>
          <p:cNvPr id="23" name="Zástupný symbol pro číslo snímku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C506276B-6A33-4B25-A3F1-BBFFA0BD0CAC}" type="slidenum">
              <a:rPr lang="cs-CZ" smtClean="0"/>
              <a:pPr/>
              <a:t>‹#›</a:t>
            </a:fld>
            <a:endParaRPr lang="cs-CZ"/>
          </a:p>
        </p:txBody>
      </p:sp>
      <p:sp>
        <p:nvSpPr>
          <p:cNvPr id="28" name="Přímá spojovací čára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Přímá spojovací čára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Rovnoramenný trojúhelník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oleObject" Target="../embeddings/oleObject1.bin"/><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dirty="0"/>
          </a:p>
        </p:txBody>
      </p:sp>
      <p:sp>
        <p:nvSpPr>
          <p:cNvPr id="3" name="Podnadpis 2"/>
          <p:cNvSpPr>
            <a:spLocks noGrp="1"/>
          </p:cNvSpPr>
          <p:nvPr>
            <p:ph type="subTitle" idx="1"/>
          </p:nvPr>
        </p:nvSpPr>
        <p:spPr/>
        <p:txBody>
          <a:bodyPr/>
          <a:lstStyle/>
          <a:p>
            <a:endParaRPr lang="cs-CZ" dirty="0"/>
          </a:p>
        </p:txBody>
      </p:sp>
      <p:sp>
        <p:nvSpPr>
          <p:cNvPr id="4" name="Rectangle 4"/>
          <p:cNvSpPr>
            <a:spLocks noChangeArrowheads="1"/>
          </p:cNvSpPr>
          <p:nvPr/>
        </p:nvSpPr>
        <p:spPr bwMode="auto">
          <a:xfrm>
            <a:off x="2339975" y="115888"/>
            <a:ext cx="6638925" cy="1143000"/>
          </a:xfrm>
          <a:prstGeom prst="rect">
            <a:avLst/>
          </a:prstGeom>
          <a:noFill/>
          <a:ln w="9525">
            <a:noFill/>
            <a:miter lim="800000"/>
            <a:headEnd/>
            <a:tailEnd/>
          </a:ln>
        </p:spPr>
        <p:txBody>
          <a:bodyPr anchor="ctr"/>
          <a:lstStyle/>
          <a:p>
            <a:pPr algn="ctr">
              <a:spcBef>
                <a:spcPct val="0"/>
              </a:spcBef>
            </a:pPr>
            <a:r>
              <a:rPr lang="cs-CZ" altLang="cs-CZ" sz="3600" b="1" dirty="0" smtClean="0">
                <a:solidFill>
                  <a:srgbClr val="000066"/>
                </a:solidFill>
                <a:latin typeface="+mj-lt"/>
                <a:ea typeface="+mj-ea"/>
                <a:cs typeface="+mj-cs"/>
              </a:rPr>
              <a:t>Katedra elektroenergetiky a ekologie</a:t>
            </a:r>
            <a:endParaRPr lang="cs-CZ" altLang="cs-CZ" sz="3600" b="1" dirty="0">
              <a:solidFill>
                <a:srgbClr val="000066"/>
              </a:solidFill>
              <a:latin typeface="+mj-lt"/>
              <a:ea typeface="+mj-ea"/>
              <a:cs typeface="+mj-cs"/>
            </a:endParaRPr>
          </a:p>
        </p:txBody>
      </p:sp>
      <p:pic>
        <p:nvPicPr>
          <p:cNvPr id="5" name="Picture 10"/>
          <p:cNvPicPr>
            <a:picLocks noChangeAspect="1" noChangeArrowheads="1"/>
          </p:cNvPicPr>
          <p:nvPr/>
        </p:nvPicPr>
        <p:blipFill>
          <a:blip r:embed="rId3" cstate="print"/>
          <a:srcRect/>
          <a:stretch>
            <a:fillRect/>
          </a:stretch>
        </p:blipFill>
        <p:spPr bwMode="auto">
          <a:xfrm>
            <a:off x="684213" y="3213100"/>
            <a:ext cx="7867650" cy="3257550"/>
          </a:xfrm>
          <a:prstGeom prst="rect">
            <a:avLst/>
          </a:prstGeom>
          <a:noFill/>
          <a:ln w="9525">
            <a:noFill/>
            <a:miter lim="800000"/>
            <a:headEnd/>
            <a:tailEnd/>
          </a:ln>
        </p:spPr>
      </p:pic>
      <p:pic>
        <p:nvPicPr>
          <p:cNvPr id="6" name="Picture 1041" descr="budova"/>
          <p:cNvPicPr>
            <a:picLocks noChangeAspect="1" noChangeArrowheads="1"/>
          </p:cNvPicPr>
          <p:nvPr/>
        </p:nvPicPr>
        <p:blipFill>
          <a:blip r:embed="rId4" cstate="print"/>
          <a:srcRect/>
          <a:stretch>
            <a:fillRect/>
          </a:stretch>
        </p:blipFill>
        <p:spPr bwMode="auto">
          <a:xfrm>
            <a:off x="395288" y="1484313"/>
            <a:ext cx="3024187" cy="1990725"/>
          </a:xfrm>
          <a:prstGeom prst="rect">
            <a:avLst/>
          </a:prstGeom>
          <a:noFill/>
          <a:ln w="9525">
            <a:noFill/>
            <a:miter lim="800000"/>
            <a:headEnd/>
            <a:tailEnd/>
          </a:ln>
        </p:spPr>
      </p:pic>
      <p:graphicFrame>
        <p:nvGraphicFramePr>
          <p:cNvPr id="7" name="Object 1045"/>
          <p:cNvGraphicFramePr>
            <a:graphicFrameLocks noChangeAspect="1"/>
          </p:cNvGraphicFramePr>
          <p:nvPr/>
        </p:nvGraphicFramePr>
        <p:xfrm>
          <a:off x="5580063" y="1484313"/>
          <a:ext cx="3152775" cy="2066925"/>
        </p:xfrm>
        <a:graphic>
          <a:graphicData uri="http://schemas.openxmlformats.org/presentationml/2006/ole">
            <p:oleObj spid="_x0000_s1026" name="Image" r:id="rId5" imgW="4863492" imgH="3187302" progId="">
              <p:embed/>
            </p:oleObj>
          </a:graphicData>
        </a:graphic>
      </p:graphicFrame>
      <p:pic>
        <p:nvPicPr>
          <p:cNvPr id="8" name="Picture 11" descr="IMG_5366"/>
          <p:cNvPicPr>
            <a:picLocks noChangeAspect="1" noChangeArrowheads="1"/>
          </p:cNvPicPr>
          <p:nvPr/>
        </p:nvPicPr>
        <p:blipFill>
          <a:blip r:embed="rId6" cstate="print"/>
          <a:srcRect/>
          <a:stretch>
            <a:fillRect/>
          </a:stretch>
        </p:blipFill>
        <p:spPr bwMode="auto">
          <a:xfrm>
            <a:off x="3276600" y="1341438"/>
            <a:ext cx="2374900" cy="2952750"/>
          </a:xfrm>
          <a:prstGeom prst="rect">
            <a:avLst/>
          </a:prstGeom>
          <a:noFill/>
          <a:ln w="9525">
            <a:noFill/>
            <a:miter lim="800000"/>
            <a:headEnd/>
            <a:tailEnd/>
          </a:ln>
        </p:spPr>
      </p:pic>
      <p:pic>
        <p:nvPicPr>
          <p:cNvPr id="9" name="Picture 1040" descr="ZCU_logoFELcmyk_2"/>
          <p:cNvPicPr>
            <a:picLocks noChangeAspect="1" noChangeArrowheads="1"/>
          </p:cNvPicPr>
          <p:nvPr/>
        </p:nvPicPr>
        <p:blipFill>
          <a:blip r:embed="rId7" cstate="print"/>
          <a:srcRect/>
          <a:stretch>
            <a:fillRect/>
          </a:stretch>
        </p:blipFill>
        <p:spPr bwMode="auto">
          <a:xfrm>
            <a:off x="179388" y="188913"/>
            <a:ext cx="1920875" cy="971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None/>
            </a:pPr>
            <a:r>
              <a:rPr lang="cs-CZ" altLang="cs-CZ" sz="2500" dirty="0" smtClean="0">
                <a:latin typeface="Times New Roman" pitchFamily="18" charset="0"/>
                <a:cs typeface="Times New Roman" pitchFamily="18" charset="0"/>
              </a:rPr>
              <a:t>Princip činnosti indukčního elektroměru</a:t>
            </a:r>
          </a:p>
          <a:p>
            <a:pPr marL="3600000" algn="just"/>
            <a:r>
              <a:rPr lang="cs-CZ" altLang="cs-CZ" sz="2500" dirty="0" smtClean="0">
                <a:latin typeface="Times New Roman" pitchFamily="18" charset="0"/>
                <a:cs typeface="Times New Roman" pitchFamily="18" charset="0"/>
              </a:rPr>
              <a:t>do otočně uloženého hliníkového kotouče se indukují proudy střídavým magnetickým tokem několika elektromagnetů</a:t>
            </a:r>
          </a:p>
          <a:p>
            <a:pPr marL="3600000" algn="just"/>
            <a:r>
              <a:rPr lang="cs-CZ" altLang="cs-CZ" sz="2500" dirty="0" smtClean="0">
                <a:latin typeface="Times New Roman" pitchFamily="18" charset="0"/>
                <a:cs typeface="Times New Roman" pitchFamily="18" charset="0"/>
              </a:rPr>
              <a:t>vzájemným působením těchto proudů a magnetického pole vzniká pohybový moment</a:t>
            </a:r>
          </a:p>
          <a:p>
            <a:pPr marL="3600000" algn="just"/>
            <a:r>
              <a:rPr lang="cs-CZ" altLang="cs-CZ" sz="2500" dirty="0" smtClean="0">
                <a:latin typeface="Times New Roman" pitchFamily="18" charset="0"/>
                <a:cs typeface="Times New Roman" pitchFamily="18" charset="0"/>
              </a:rPr>
              <a:t>z osy hliníkového kotouče je vyveden převod na mechanický číselník, který zaznamenává odebranou energii</a:t>
            </a:r>
          </a:p>
        </p:txBody>
      </p:sp>
      <p:pic>
        <p:nvPicPr>
          <p:cNvPr id="4" name="Picture 2" descr="File:Drehstromzaehler offen.jpg"/>
          <p:cNvPicPr>
            <a:picLocks noChangeAspect="1" noChangeArrowheads="1"/>
          </p:cNvPicPr>
          <p:nvPr/>
        </p:nvPicPr>
        <p:blipFill>
          <a:blip r:embed="rId2" cstate="print"/>
          <a:srcRect/>
          <a:stretch>
            <a:fillRect/>
          </a:stretch>
        </p:blipFill>
        <p:spPr bwMode="auto">
          <a:xfrm>
            <a:off x="611560" y="1844824"/>
            <a:ext cx="3198809" cy="424847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None/>
            </a:pPr>
            <a:r>
              <a:rPr lang="cs-CZ" altLang="cs-CZ" sz="2500" dirty="0" smtClean="0">
                <a:latin typeface="Times New Roman" pitchFamily="18" charset="0"/>
                <a:cs typeface="Times New Roman" pitchFamily="18" charset="0"/>
              </a:rPr>
              <a:t>Princip činnosti elektronického elektroměru</a:t>
            </a:r>
          </a:p>
          <a:p>
            <a:pPr indent="-273600" algn="just"/>
            <a:r>
              <a:rPr lang="cs-CZ" altLang="cs-CZ" sz="1800" dirty="0" smtClean="0">
                <a:latin typeface="Times New Roman" pitchFamily="18" charset="0"/>
                <a:cs typeface="Times New Roman" pitchFamily="18" charset="0"/>
              </a:rPr>
              <a:t>Měřící systém je složený z napájecího obvodu, obvodů snímání proudu, napětí a vyhodnocovacího obvodu zabezpečujícího převod měřené veličiny na elektrické výstupní měřící impulzy. Snímaní proudu je realizované proudovým transformátorem nebo proudovým bočníkem. Napětí je snímané odporovým děličem. Základem je speciální integrovaný obvod pracující na principu A/D vzorkování a digitálního násobní s následným převodem na impulzní výstup, jehož frekvence je úměrná elektrickému výkonu.</a:t>
            </a:r>
          </a:p>
        </p:txBody>
      </p:sp>
      <p:pic>
        <p:nvPicPr>
          <p:cNvPr id="4" name="Picture 5"/>
          <p:cNvPicPr>
            <a:picLocks noChangeAspect="1" noChangeArrowheads="1"/>
          </p:cNvPicPr>
          <p:nvPr/>
        </p:nvPicPr>
        <p:blipFill>
          <a:blip r:embed="rId2" cstate="print"/>
          <a:srcRect t="8093"/>
          <a:stretch>
            <a:fillRect/>
          </a:stretch>
        </p:blipFill>
        <p:spPr bwMode="auto">
          <a:xfrm>
            <a:off x="827584" y="3789040"/>
            <a:ext cx="7848872" cy="23762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None/>
            </a:pPr>
            <a:r>
              <a:rPr lang="cs-CZ" altLang="cs-CZ" sz="2500" dirty="0" smtClean="0">
                <a:latin typeface="Times New Roman" pitchFamily="18" charset="0"/>
                <a:cs typeface="Times New Roman" pitchFamily="18" charset="0"/>
              </a:rPr>
              <a:t>Výhody elektronických elektroměrů</a:t>
            </a:r>
            <a:r>
              <a:rPr lang="cs-CZ" sz="2500" b="1" dirty="0" smtClean="0"/>
              <a:t> </a:t>
            </a:r>
            <a:endParaRPr lang="cs-CZ" sz="2500" b="1" u="sng" dirty="0" smtClean="0">
              <a:solidFill>
                <a:schemeClr val="bg1"/>
              </a:solidFill>
            </a:endParaRPr>
          </a:p>
          <a:p>
            <a:pPr>
              <a:lnSpc>
                <a:spcPct val="80000"/>
              </a:lnSpc>
            </a:pPr>
            <a:r>
              <a:rPr lang="cs-CZ" altLang="cs-CZ" sz="1900" dirty="0" smtClean="0">
                <a:latin typeface="Times New Roman" pitchFamily="18" charset="0"/>
                <a:cs typeface="Times New Roman" pitchFamily="18" charset="0"/>
              </a:rPr>
              <a:t>správné měření elektrické energie i při zkreslených průbězích proudů a napětí</a:t>
            </a:r>
          </a:p>
          <a:p>
            <a:pPr>
              <a:lnSpc>
                <a:spcPct val="80000"/>
              </a:lnSpc>
            </a:pPr>
            <a:r>
              <a:rPr lang="cs-CZ" altLang="cs-CZ" sz="1900" dirty="0" smtClean="0">
                <a:latin typeface="Times New Roman" pitchFamily="18" charset="0"/>
                <a:cs typeface="Times New Roman" pitchFamily="18" charset="0"/>
              </a:rPr>
              <a:t>možnost uložení některých naměřených hodnot do paměti </a:t>
            </a:r>
          </a:p>
          <a:p>
            <a:pPr>
              <a:lnSpc>
                <a:spcPct val="80000"/>
              </a:lnSpc>
            </a:pPr>
            <a:r>
              <a:rPr lang="cs-CZ" altLang="cs-CZ" sz="1900" dirty="0" smtClean="0">
                <a:latin typeface="Times New Roman" pitchFamily="18" charset="0"/>
                <a:cs typeface="Times New Roman" pitchFamily="18" charset="0"/>
              </a:rPr>
              <a:t>při použití LCD displeje možnost zobrazovat více údajů najednou</a:t>
            </a:r>
          </a:p>
          <a:p>
            <a:pPr>
              <a:lnSpc>
                <a:spcPct val="80000"/>
              </a:lnSpc>
            </a:pPr>
            <a:r>
              <a:rPr lang="cs-CZ" altLang="cs-CZ" sz="1900" dirty="0" smtClean="0">
                <a:latin typeface="Times New Roman" pitchFamily="18" charset="0"/>
                <a:cs typeface="Times New Roman" pitchFamily="18" charset="0"/>
              </a:rPr>
              <a:t>celkově větší přesnost měření</a:t>
            </a:r>
          </a:p>
          <a:p>
            <a:pPr>
              <a:lnSpc>
                <a:spcPct val="80000"/>
              </a:lnSpc>
            </a:pPr>
            <a:r>
              <a:rPr lang="cs-CZ" altLang="cs-CZ" sz="1900" dirty="0" smtClean="0">
                <a:latin typeface="Times New Roman" pitchFamily="18" charset="0"/>
                <a:cs typeface="Times New Roman" pitchFamily="18" charset="0"/>
              </a:rPr>
              <a:t>menší náběhové proudy</a:t>
            </a:r>
          </a:p>
          <a:p>
            <a:pPr>
              <a:lnSpc>
                <a:spcPct val="80000"/>
              </a:lnSpc>
            </a:pPr>
            <a:r>
              <a:rPr lang="cs-CZ" altLang="cs-CZ" sz="1900" dirty="0" smtClean="0">
                <a:latin typeface="Times New Roman" pitchFamily="18" charset="0"/>
                <a:cs typeface="Times New Roman" pitchFamily="18" charset="0"/>
              </a:rPr>
              <a:t>větší přesnost i při velmi malých proudech</a:t>
            </a:r>
          </a:p>
          <a:p>
            <a:pPr>
              <a:lnSpc>
                <a:spcPct val="80000"/>
              </a:lnSpc>
            </a:pPr>
            <a:r>
              <a:rPr lang="cs-CZ" altLang="cs-CZ" sz="1900" dirty="0" smtClean="0">
                <a:latin typeface="Times New Roman" pitchFamily="18" charset="0"/>
                <a:cs typeface="Times New Roman" pitchFamily="18" charset="0"/>
              </a:rPr>
              <a:t>větší množství měřených veličin (+P, +Q, -P, -Q)</a:t>
            </a:r>
          </a:p>
          <a:p>
            <a:pPr>
              <a:lnSpc>
                <a:spcPct val="80000"/>
              </a:lnSpc>
            </a:pPr>
            <a:r>
              <a:rPr lang="cs-CZ" altLang="cs-CZ" sz="1900" dirty="0" smtClean="0">
                <a:latin typeface="Times New Roman" pitchFamily="18" charset="0"/>
                <a:cs typeface="Times New Roman" pitchFamily="18" charset="0"/>
              </a:rPr>
              <a:t>možnost dálkového odečtu měřených veličin</a:t>
            </a:r>
          </a:p>
          <a:p>
            <a:pPr>
              <a:lnSpc>
                <a:spcPct val="80000"/>
              </a:lnSpc>
            </a:pPr>
            <a:r>
              <a:rPr lang="cs-CZ" altLang="cs-CZ" sz="1900" dirty="0" smtClean="0">
                <a:latin typeface="Times New Roman" pitchFamily="18" charset="0"/>
                <a:cs typeface="Times New Roman" pitchFamily="18" charset="0"/>
              </a:rPr>
              <a:t>dokonalejší ochrana před neoprávněným odběrem</a:t>
            </a:r>
          </a:p>
          <a:p>
            <a:pPr>
              <a:lnSpc>
                <a:spcPct val="80000"/>
              </a:lnSpc>
            </a:pPr>
            <a:r>
              <a:rPr lang="cs-CZ" altLang="cs-CZ" sz="1900" dirty="0" smtClean="0">
                <a:latin typeface="Times New Roman" pitchFamily="18" charset="0"/>
                <a:cs typeface="Times New Roman" pitchFamily="18" charset="0"/>
              </a:rPr>
              <a:t>logistika – menší rozměry, nižší váha</a:t>
            </a:r>
          </a:p>
        </p:txBody>
      </p:sp>
      <p:pic>
        <p:nvPicPr>
          <p:cNvPr id="4" name="Picture 2"/>
          <p:cNvPicPr>
            <a:picLocks noChangeAspect="1" noChangeArrowheads="1"/>
          </p:cNvPicPr>
          <p:nvPr/>
        </p:nvPicPr>
        <p:blipFill>
          <a:blip r:embed="rId2" cstate="print"/>
          <a:srcRect l="2219" t="2969" r="2367" b="1981"/>
          <a:stretch>
            <a:fillRect/>
          </a:stretch>
        </p:blipFill>
        <p:spPr bwMode="auto">
          <a:xfrm>
            <a:off x="5868144" y="2708920"/>
            <a:ext cx="2543175" cy="352839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None/>
            </a:pPr>
            <a:r>
              <a:rPr lang="cs-CZ" altLang="cs-CZ" sz="2500" dirty="0" smtClean="0">
                <a:latin typeface="Times New Roman" pitchFamily="18" charset="0"/>
                <a:cs typeface="Times New Roman" pitchFamily="18" charset="0"/>
              </a:rPr>
              <a:t>Ukázky používaných elektronických elektroměrů – 1-fázové</a:t>
            </a:r>
          </a:p>
          <a:p>
            <a:pPr>
              <a:buNone/>
            </a:pPr>
            <a:endParaRPr lang="cs-CZ" sz="1100" b="1" u="sng" dirty="0" smtClean="0">
              <a:solidFill>
                <a:schemeClr val="bg1"/>
              </a:solidFill>
            </a:endParaRPr>
          </a:p>
          <a:p>
            <a:pPr>
              <a:lnSpc>
                <a:spcPct val="80000"/>
              </a:lnSpc>
              <a:buNone/>
            </a:pPr>
            <a:r>
              <a:rPr lang="cs-CZ" sz="2400" dirty="0" smtClean="0"/>
              <a:t>	  </a:t>
            </a:r>
          </a:p>
          <a:p>
            <a:pPr>
              <a:lnSpc>
                <a:spcPct val="80000"/>
              </a:lnSpc>
              <a:buNone/>
            </a:pPr>
            <a:r>
              <a:rPr lang="cs-CZ" sz="2400" dirty="0" smtClean="0"/>
              <a:t>	      HXE12			EL 104	       	      ZPA EMU 100</a:t>
            </a:r>
          </a:p>
        </p:txBody>
      </p:sp>
      <p:pic>
        <p:nvPicPr>
          <p:cNvPr id="5" name="Picture 2"/>
          <p:cNvPicPr>
            <a:picLocks noChangeAspect="1" noChangeArrowheads="1"/>
          </p:cNvPicPr>
          <p:nvPr/>
        </p:nvPicPr>
        <p:blipFill>
          <a:blip r:embed="rId2" cstate="print"/>
          <a:srcRect/>
          <a:stretch>
            <a:fillRect/>
          </a:stretch>
        </p:blipFill>
        <p:spPr bwMode="auto">
          <a:xfrm>
            <a:off x="785813" y="3071813"/>
            <a:ext cx="2000250" cy="3078162"/>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3643313" y="3071813"/>
            <a:ext cx="1928812" cy="3041650"/>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a:stretch>
            <a:fillRect/>
          </a:stretch>
        </p:blipFill>
        <p:spPr bwMode="auto">
          <a:xfrm>
            <a:off x="6357938" y="3071813"/>
            <a:ext cx="1928812" cy="3062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None/>
            </a:pPr>
            <a:r>
              <a:rPr lang="cs-CZ" altLang="cs-CZ" sz="2500" dirty="0" smtClean="0">
                <a:latin typeface="Times New Roman" pitchFamily="18" charset="0"/>
                <a:cs typeface="Times New Roman" pitchFamily="18" charset="0"/>
              </a:rPr>
              <a:t>Ukázky používaných elektronických elektroměrů – 3-fázové</a:t>
            </a:r>
          </a:p>
          <a:p>
            <a:pPr>
              <a:buNone/>
            </a:pPr>
            <a:endParaRPr lang="cs-CZ" sz="1100" b="1" u="sng" dirty="0" smtClean="0">
              <a:solidFill>
                <a:schemeClr val="bg1"/>
              </a:solidFill>
            </a:endParaRPr>
          </a:p>
          <a:p>
            <a:pPr>
              <a:lnSpc>
                <a:spcPct val="80000"/>
              </a:lnSpc>
              <a:buNone/>
            </a:pPr>
            <a:r>
              <a:rPr lang="cs-CZ" sz="2400" dirty="0" smtClean="0"/>
              <a:t>	  </a:t>
            </a:r>
          </a:p>
          <a:p>
            <a:pPr>
              <a:lnSpc>
                <a:spcPct val="80000"/>
              </a:lnSpc>
              <a:buNone/>
            </a:pPr>
            <a:r>
              <a:rPr lang="cs-CZ" sz="2400" dirty="0" smtClean="0"/>
              <a:t>	</a:t>
            </a:r>
            <a:r>
              <a:rPr lang="en-US" sz="2400" dirty="0" smtClean="0"/>
              <a:t>ZMD 120</a:t>
            </a:r>
            <a:r>
              <a:rPr lang="cs-CZ" sz="2400" dirty="0" smtClean="0"/>
              <a:t>			EL 304	       	 </a:t>
            </a:r>
            <a:r>
              <a:rPr lang="en-US" sz="2400" dirty="0" smtClean="0"/>
              <a:t>      ZPA ZE 310</a:t>
            </a:r>
            <a:endParaRPr lang="cs-CZ" sz="2400" dirty="0" smtClean="0"/>
          </a:p>
          <a:p>
            <a:pPr>
              <a:lnSpc>
                <a:spcPct val="80000"/>
              </a:lnSpc>
              <a:buNone/>
            </a:pPr>
            <a:endParaRPr lang="cs-CZ" sz="2400" dirty="0" smtClean="0"/>
          </a:p>
        </p:txBody>
      </p:sp>
      <p:pic>
        <p:nvPicPr>
          <p:cNvPr id="4" name="Picture 2"/>
          <p:cNvPicPr>
            <a:picLocks noChangeAspect="1" noChangeArrowheads="1"/>
          </p:cNvPicPr>
          <p:nvPr/>
        </p:nvPicPr>
        <p:blipFill>
          <a:blip r:embed="rId2" cstate="print"/>
          <a:srcRect/>
          <a:stretch>
            <a:fillRect/>
          </a:stretch>
        </p:blipFill>
        <p:spPr bwMode="auto">
          <a:xfrm>
            <a:off x="6286500" y="2994025"/>
            <a:ext cx="1985963" cy="3235325"/>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3643313" y="3000375"/>
            <a:ext cx="2165350" cy="3228975"/>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779463" y="3000375"/>
            <a:ext cx="2192337" cy="32146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None/>
            </a:pPr>
            <a:r>
              <a:rPr lang="cs-CZ" altLang="cs-CZ" sz="2500" dirty="0" smtClean="0">
                <a:latin typeface="Times New Roman" pitchFamily="18" charset="0"/>
                <a:cs typeface="Times New Roman" pitchFamily="18" charset="0"/>
              </a:rPr>
              <a:t>Vnitřní provedení</a:t>
            </a:r>
            <a:endParaRPr lang="cs-CZ" sz="2400" dirty="0" smtClean="0"/>
          </a:p>
        </p:txBody>
      </p:sp>
      <p:pic>
        <p:nvPicPr>
          <p:cNvPr id="7" name="Picture 2"/>
          <p:cNvPicPr>
            <a:picLocks noChangeAspect="1" noChangeArrowheads="1"/>
          </p:cNvPicPr>
          <p:nvPr/>
        </p:nvPicPr>
        <p:blipFill>
          <a:blip r:embed="rId2" cstate="print"/>
          <a:srcRect/>
          <a:stretch>
            <a:fillRect/>
          </a:stretch>
        </p:blipFill>
        <p:spPr bwMode="auto">
          <a:xfrm>
            <a:off x="3707904" y="1196752"/>
            <a:ext cx="1655762" cy="2376264"/>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67544" y="2492896"/>
            <a:ext cx="3111500" cy="3714750"/>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3707904" y="3717032"/>
            <a:ext cx="4896544" cy="248089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None/>
            </a:pPr>
            <a:r>
              <a:rPr lang="cs-CZ" altLang="cs-CZ" sz="2500" dirty="0" smtClean="0">
                <a:latin typeface="Times New Roman" pitchFamily="18" charset="0"/>
                <a:cs typeface="Times New Roman" pitchFamily="18" charset="0"/>
              </a:rPr>
              <a:t>Ukázka</a:t>
            </a:r>
            <a:r>
              <a:rPr lang="en-US" altLang="cs-CZ" sz="2500" dirty="0" smtClean="0">
                <a:latin typeface="Times New Roman" pitchFamily="18" charset="0"/>
                <a:cs typeface="Times New Roman" pitchFamily="18" charset="0"/>
              </a:rPr>
              <a:t> </a:t>
            </a:r>
            <a:r>
              <a:rPr lang="cs-CZ" altLang="cs-CZ" sz="2500" dirty="0" smtClean="0">
                <a:latin typeface="Times New Roman" pitchFamily="18" charset="0"/>
                <a:cs typeface="Times New Roman" pitchFamily="18" charset="0"/>
              </a:rPr>
              <a:t>jak to vypadá uvnitř</a:t>
            </a:r>
          </a:p>
          <a:p>
            <a:pPr>
              <a:buNone/>
            </a:pPr>
            <a:endParaRPr lang="cs-CZ" sz="2400" dirty="0" smtClean="0"/>
          </a:p>
        </p:txBody>
      </p:sp>
      <p:pic>
        <p:nvPicPr>
          <p:cNvPr id="4" name="Picture 2"/>
          <p:cNvPicPr>
            <a:picLocks noChangeAspect="1" noChangeArrowheads="1"/>
          </p:cNvPicPr>
          <p:nvPr/>
        </p:nvPicPr>
        <p:blipFill>
          <a:blip r:embed="rId2" cstate="print"/>
          <a:srcRect/>
          <a:stretch>
            <a:fillRect/>
          </a:stretch>
        </p:blipFill>
        <p:spPr bwMode="auto">
          <a:xfrm>
            <a:off x="4110287" y="3284984"/>
            <a:ext cx="4566170" cy="2927623"/>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539552" y="1916832"/>
            <a:ext cx="3429000" cy="43053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283968" y="1196752"/>
            <a:ext cx="1440160" cy="20044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None/>
            </a:pPr>
            <a:r>
              <a:rPr lang="cs-CZ" altLang="cs-CZ" sz="2500" dirty="0" smtClean="0">
                <a:latin typeface="Times New Roman" pitchFamily="18" charset="0"/>
                <a:cs typeface="Times New Roman" pitchFamily="18" charset="0"/>
              </a:rPr>
              <a:t>Elektroměry na DIN lištu</a:t>
            </a:r>
          </a:p>
          <a:p>
            <a:r>
              <a:rPr lang="cs-CZ" altLang="cs-CZ" sz="2500" dirty="0" smtClean="0">
                <a:latin typeface="Times New Roman" pitchFamily="18" charset="0"/>
                <a:cs typeface="Times New Roman" pitchFamily="18" charset="0"/>
              </a:rPr>
              <a:t>Elektroměr AMT DDS-1Y L (5-45A) jednofázový</a:t>
            </a:r>
          </a:p>
          <a:p>
            <a:pPr>
              <a:buNone/>
            </a:pPr>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a:p>
            <a:r>
              <a:rPr lang="cs-CZ" altLang="cs-CZ" sz="2500" dirty="0" smtClean="0">
                <a:latin typeface="Times New Roman" pitchFamily="18" charset="0"/>
                <a:cs typeface="Times New Roman" pitchFamily="18" charset="0"/>
              </a:rPr>
              <a:t>Elektroměr AMT DTS 353 L, (10-100A) třífázový</a:t>
            </a:r>
          </a:p>
          <a:p>
            <a:pPr>
              <a:buNone/>
            </a:pPr>
            <a:endParaRPr lang="cs-CZ" altLang="cs-CZ" sz="2500" dirty="0" smtClean="0">
              <a:latin typeface="Times New Roman" pitchFamily="18" charset="0"/>
              <a:cs typeface="Times New Roman" pitchFamily="18" charset="0"/>
            </a:endParaRPr>
          </a:p>
          <a:p>
            <a:pPr>
              <a:buNone/>
            </a:pPr>
            <a:r>
              <a:rPr lang="cs-CZ" altLang="cs-CZ" sz="2500" dirty="0" smtClean="0">
                <a:latin typeface="Times New Roman" pitchFamily="18" charset="0"/>
                <a:cs typeface="Times New Roman" pitchFamily="18" charset="0"/>
              </a:rPr>
              <a:t>Elektroměr do zásuvky</a:t>
            </a:r>
          </a:p>
          <a:p>
            <a:r>
              <a:rPr lang="cs-CZ" altLang="cs-CZ" sz="2500" dirty="0" smtClean="0">
                <a:latin typeface="Times New Roman" pitchFamily="18" charset="0"/>
                <a:cs typeface="Times New Roman" pitchFamily="18" charset="0"/>
              </a:rPr>
              <a:t>Monitor spotřeby energie 336</a:t>
            </a:r>
          </a:p>
          <a:p>
            <a:pPr>
              <a:buNone/>
            </a:pPr>
            <a:endParaRPr lang="cs-CZ" sz="2400" dirty="0" smtClean="0"/>
          </a:p>
        </p:txBody>
      </p:sp>
      <p:pic>
        <p:nvPicPr>
          <p:cNvPr id="7" name="Picture 2" descr="http://www.elektromery.com/images/1143748645.jpg"/>
          <p:cNvPicPr>
            <a:picLocks noChangeAspect="1" noChangeArrowheads="1"/>
          </p:cNvPicPr>
          <p:nvPr/>
        </p:nvPicPr>
        <p:blipFill>
          <a:blip r:embed="rId2" cstate="print"/>
          <a:srcRect/>
          <a:stretch>
            <a:fillRect/>
          </a:stretch>
        </p:blipFill>
        <p:spPr bwMode="auto">
          <a:xfrm>
            <a:off x="4716016" y="4437112"/>
            <a:ext cx="1352550" cy="1905000"/>
          </a:xfrm>
          <a:prstGeom prst="rect">
            <a:avLst/>
          </a:prstGeom>
          <a:noFill/>
          <a:ln w="9525">
            <a:noFill/>
            <a:miter lim="800000"/>
            <a:headEnd/>
            <a:tailEnd/>
          </a:ln>
        </p:spPr>
      </p:pic>
      <p:pic>
        <p:nvPicPr>
          <p:cNvPr id="8" name="Picture 4" descr="http://www.elektromery.com/images/1204695322.jpg"/>
          <p:cNvPicPr>
            <a:picLocks noChangeAspect="1" noChangeArrowheads="1"/>
          </p:cNvPicPr>
          <p:nvPr/>
        </p:nvPicPr>
        <p:blipFill>
          <a:blip r:embed="rId3" cstate="print"/>
          <a:srcRect/>
          <a:stretch>
            <a:fillRect/>
          </a:stretch>
        </p:blipFill>
        <p:spPr bwMode="auto">
          <a:xfrm>
            <a:off x="7881937" y="1166812"/>
            <a:ext cx="895350" cy="1905000"/>
          </a:xfrm>
          <a:prstGeom prst="rect">
            <a:avLst/>
          </a:prstGeom>
          <a:noFill/>
          <a:ln w="9525">
            <a:noFill/>
            <a:miter lim="800000"/>
            <a:headEnd/>
            <a:tailEnd/>
          </a:ln>
        </p:spPr>
      </p:pic>
      <p:pic>
        <p:nvPicPr>
          <p:cNvPr id="9" name="Picture 6" descr="http://www.elektromery.com/images/1215853532.jpg"/>
          <p:cNvPicPr>
            <a:picLocks noChangeAspect="1" noChangeArrowheads="1"/>
          </p:cNvPicPr>
          <p:nvPr/>
        </p:nvPicPr>
        <p:blipFill>
          <a:blip r:embed="rId4" cstate="print"/>
          <a:srcRect/>
          <a:stretch>
            <a:fillRect/>
          </a:stretch>
        </p:blipFill>
        <p:spPr bwMode="auto">
          <a:xfrm>
            <a:off x="6876256" y="3933056"/>
            <a:ext cx="1905000" cy="1495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HDO – Hromadné Dálkové Ovládání</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lnSpcReduction="10000"/>
          </a:bodyPr>
          <a:lstStyle/>
          <a:p>
            <a:pPr marL="273600" indent="-273600" algn="just"/>
            <a:r>
              <a:rPr lang="cs-CZ" altLang="cs-CZ" sz="2500" dirty="0" smtClean="0">
                <a:latin typeface="Times New Roman" pitchFamily="18" charset="0"/>
                <a:cs typeface="Times New Roman" pitchFamily="18" charset="0"/>
              </a:rPr>
              <a:t>řídící a ovládací systém </a:t>
            </a:r>
          </a:p>
          <a:p>
            <a:pPr marL="273600" indent="-273600" algn="just">
              <a:buNone/>
            </a:pPr>
            <a:endParaRPr lang="cs-CZ" altLang="cs-CZ" sz="2500" dirty="0" smtClean="0">
              <a:latin typeface="Times New Roman" pitchFamily="18" charset="0"/>
              <a:cs typeface="Times New Roman" pitchFamily="18" charset="0"/>
            </a:endParaRPr>
          </a:p>
          <a:p>
            <a:pPr marL="273600" indent="-273600" algn="just"/>
            <a:r>
              <a:rPr lang="cs-CZ" altLang="cs-CZ" sz="2500" dirty="0" smtClean="0">
                <a:latin typeface="Times New Roman" pitchFamily="18" charset="0"/>
                <a:cs typeface="Times New Roman" pitchFamily="18" charset="0"/>
              </a:rPr>
              <a:t>umožňuje lepší využití elektráren a snížení nákladů na výrobu elektrické energie</a:t>
            </a:r>
          </a:p>
          <a:p>
            <a:pPr marL="273600" indent="-273600" algn="just"/>
            <a:endParaRPr lang="cs-CZ" altLang="cs-CZ" sz="2500" dirty="0" smtClean="0">
              <a:latin typeface="Times New Roman" pitchFamily="18" charset="0"/>
              <a:cs typeface="Times New Roman" pitchFamily="18" charset="0"/>
            </a:endParaRPr>
          </a:p>
          <a:p>
            <a:pPr marL="273600" indent="-273600" algn="just"/>
            <a:r>
              <a:rPr lang="cs-CZ" altLang="cs-CZ" sz="2500" dirty="0" smtClean="0">
                <a:latin typeface="Times New Roman" pitchFamily="18" charset="0"/>
                <a:cs typeface="Times New Roman" pitchFamily="18" charset="0"/>
              </a:rPr>
              <a:t>použití zvyšuje průchodnost sítí, je možné uspokojit více zákazníků</a:t>
            </a:r>
          </a:p>
          <a:p>
            <a:pPr marL="273600" indent="-273600" algn="just">
              <a:buNone/>
            </a:pPr>
            <a:endParaRPr lang="cs-CZ" altLang="cs-CZ" sz="2500" dirty="0" smtClean="0">
              <a:latin typeface="Times New Roman" pitchFamily="18" charset="0"/>
              <a:cs typeface="Times New Roman" pitchFamily="18" charset="0"/>
            </a:endParaRPr>
          </a:p>
          <a:p>
            <a:pPr marL="273600" indent="-273600" algn="just"/>
            <a:r>
              <a:rPr lang="cs-CZ" altLang="cs-CZ" sz="2500" dirty="0" smtClean="0">
                <a:latin typeface="Times New Roman" pitchFamily="18" charset="0"/>
                <a:cs typeface="Times New Roman" pitchFamily="18" charset="0"/>
              </a:rPr>
              <a:t>zákazníkům přinese nižší cenu elektrické energie při vhodně zvoleném tarifu</a:t>
            </a:r>
          </a:p>
          <a:p>
            <a:pPr marL="273600" indent="-273600" algn="just"/>
            <a:endParaRPr lang="cs-CZ" altLang="cs-CZ" sz="2500" dirty="0" smtClean="0">
              <a:latin typeface="Times New Roman" pitchFamily="18" charset="0"/>
              <a:cs typeface="Times New Roman" pitchFamily="18" charset="0"/>
            </a:endParaRPr>
          </a:p>
          <a:p>
            <a:pPr marL="273600" indent="-273600" algn="just"/>
            <a:r>
              <a:rPr lang="cs-CZ" altLang="cs-CZ" sz="2500" dirty="0" smtClean="0">
                <a:latin typeface="Times New Roman" pitchFamily="18" charset="0"/>
                <a:cs typeface="Times New Roman" pitchFamily="18" charset="0"/>
              </a:rPr>
              <a:t>není zpětná vazba, nutnost opakování vysílání</a:t>
            </a: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Princip systému HDO</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lnSpcReduction="10000"/>
          </a:bodyPr>
          <a:lstStyle/>
          <a:p>
            <a:pPr marL="273600" indent="-273600" algn="just">
              <a:defRPr/>
            </a:pPr>
            <a:r>
              <a:rPr lang="cs-CZ" altLang="cs-CZ" sz="2500" dirty="0" smtClean="0">
                <a:latin typeface="Times New Roman" pitchFamily="18" charset="0"/>
                <a:cs typeface="Times New Roman" pitchFamily="18" charset="0"/>
              </a:rPr>
              <a:t>pro přenos informace se využívá silové vedení energetické sítě</a:t>
            </a:r>
          </a:p>
          <a:p>
            <a:pPr marL="273600" indent="-273600" algn="just">
              <a:defRPr/>
            </a:pPr>
            <a:endParaRPr lang="cs-CZ" altLang="cs-CZ" sz="2500" dirty="0" smtClean="0">
              <a:latin typeface="Times New Roman" pitchFamily="18" charset="0"/>
              <a:cs typeface="Times New Roman" pitchFamily="18" charset="0"/>
            </a:endParaRPr>
          </a:p>
          <a:p>
            <a:pPr marL="273600" indent="-273600" algn="just">
              <a:defRPr/>
            </a:pPr>
            <a:r>
              <a:rPr lang="cs-CZ" altLang="cs-CZ" sz="2500" dirty="0" smtClean="0">
                <a:latin typeface="Times New Roman" pitchFamily="18" charset="0"/>
                <a:cs typeface="Times New Roman" pitchFamily="18" charset="0"/>
              </a:rPr>
              <a:t>informace má tvaru impulsního kódu</a:t>
            </a:r>
          </a:p>
          <a:p>
            <a:pPr marL="273600" indent="-273600" algn="just">
              <a:buNone/>
              <a:defRPr/>
            </a:pPr>
            <a:endParaRPr lang="cs-CZ" altLang="cs-CZ" sz="2500" dirty="0" smtClean="0">
              <a:latin typeface="Times New Roman" pitchFamily="18" charset="0"/>
              <a:cs typeface="Times New Roman" pitchFamily="18" charset="0"/>
            </a:endParaRPr>
          </a:p>
          <a:p>
            <a:pPr marL="273600" indent="-273600" algn="just">
              <a:defRPr/>
            </a:pPr>
            <a:r>
              <a:rPr lang="cs-CZ" altLang="cs-CZ" sz="2500" dirty="0" smtClean="0">
                <a:latin typeface="Times New Roman" pitchFamily="18" charset="0"/>
                <a:cs typeface="Times New Roman" pitchFamily="18" charset="0"/>
              </a:rPr>
              <a:t>je superponována na základní napětí energetické sítě </a:t>
            </a:r>
            <a:r>
              <a:rPr lang="cs-CZ" altLang="cs-CZ" sz="2500" dirty="0" err="1" smtClean="0">
                <a:latin typeface="Times New Roman" pitchFamily="18" charset="0"/>
                <a:cs typeface="Times New Roman" pitchFamily="18" charset="0"/>
              </a:rPr>
              <a:t>vn</a:t>
            </a:r>
            <a:r>
              <a:rPr lang="cs-CZ" altLang="cs-CZ" sz="2500" dirty="0" smtClean="0">
                <a:latin typeface="Times New Roman" pitchFamily="18" charset="0"/>
                <a:cs typeface="Times New Roman" pitchFamily="18" charset="0"/>
              </a:rPr>
              <a:t> nebo </a:t>
            </a:r>
            <a:r>
              <a:rPr lang="cs-CZ" altLang="cs-CZ" sz="2500" dirty="0" err="1" smtClean="0">
                <a:latin typeface="Times New Roman" pitchFamily="18" charset="0"/>
                <a:cs typeface="Times New Roman" pitchFamily="18" charset="0"/>
              </a:rPr>
              <a:t>vvn</a:t>
            </a:r>
            <a:endParaRPr lang="cs-CZ" altLang="cs-CZ" sz="2500" dirty="0" smtClean="0">
              <a:latin typeface="Times New Roman" pitchFamily="18" charset="0"/>
              <a:cs typeface="Times New Roman" pitchFamily="18" charset="0"/>
            </a:endParaRPr>
          </a:p>
          <a:p>
            <a:pPr marL="273600" indent="-273600" algn="just">
              <a:defRPr/>
            </a:pPr>
            <a:endParaRPr lang="cs-CZ" altLang="cs-CZ" sz="2500" dirty="0" smtClean="0">
              <a:latin typeface="Times New Roman" pitchFamily="18" charset="0"/>
              <a:cs typeface="Times New Roman" pitchFamily="18" charset="0"/>
            </a:endParaRPr>
          </a:p>
          <a:p>
            <a:pPr marL="273600" indent="-273600" algn="just">
              <a:defRPr/>
            </a:pPr>
            <a:r>
              <a:rPr lang="cs-CZ" altLang="cs-CZ" sz="2500" dirty="0" smtClean="0">
                <a:latin typeface="Times New Roman" pitchFamily="18" charset="0"/>
                <a:cs typeface="Times New Roman" pitchFamily="18" charset="0"/>
              </a:rPr>
              <a:t>pro spolehlivé šíření musí být vhodně zvolen pracovní kmitočet – nejčastěji 216 a 2/3 Hz, úroveň 1-4% </a:t>
            </a:r>
            <a:r>
              <a:rPr lang="cs-CZ" altLang="cs-CZ" sz="2500" dirty="0" err="1" smtClean="0">
                <a:latin typeface="Times New Roman" pitchFamily="18" charset="0"/>
                <a:cs typeface="Times New Roman" pitchFamily="18" charset="0"/>
              </a:rPr>
              <a:t>Un</a:t>
            </a:r>
            <a:endParaRPr lang="cs-CZ" altLang="cs-CZ" sz="2500" dirty="0" smtClean="0">
              <a:latin typeface="Times New Roman" pitchFamily="18" charset="0"/>
              <a:cs typeface="Times New Roman" pitchFamily="18" charset="0"/>
            </a:endParaRPr>
          </a:p>
          <a:p>
            <a:pPr marL="273600" indent="-273600" algn="just">
              <a:buNone/>
              <a:defRPr/>
            </a:pPr>
            <a:endParaRPr lang="cs-CZ" altLang="cs-CZ" sz="2500" dirty="0" smtClean="0">
              <a:latin typeface="Times New Roman" pitchFamily="18" charset="0"/>
              <a:cs typeface="Times New Roman" pitchFamily="18" charset="0"/>
            </a:endParaRPr>
          </a:p>
          <a:p>
            <a:pPr marL="273600" indent="-273600" algn="just">
              <a:defRPr/>
            </a:pPr>
            <a:r>
              <a:rPr lang="cs-CZ" altLang="cs-CZ" sz="2500" dirty="0" smtClean="0">
                <a:latin typeface="Times New Roman" pitchFamily="18" charset="0"/>
                <a:cs typeface="Times New Roman" pitchFamily="18" charset="0"/>
              </a:rPr>
              <a:t>signál je pak možné identifikovat v libovolném místě sítě</a:t>
            </a:r>
          </a:p>
          <a:p>
            <a:pPr marL="273600" indent="-273600" algn="just"/>
            <a:endParaRPr lang="cs-CZ" altLang="cs-CZ" sz="2500" dirty="0" smtClean="0">
              <a:latin typeface="Times New Roman" pitchFamily="18" charset="0"/>
              <a:cs typeface="Times New Roman" pitchFamily="18" charset="0"/>
            </a:endParaRPr>
          </a:p>
          <a:p>
            <a:pPr marL="273600" indent="-273600" algn="just">
              <a:buNone/>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p:txBody>
          <a:bodyPr>
            <a:normAutofit/>
          </a:bodyPr>
          <a:lstStyle/>
          <a:p>
            <a:pPr algn="ctr">
              <a:buNone/>
            </a:pPr>
            <a:endParaRPr lang="cs-CZ" altLang="cs-CZ" sz="2900" dirty="0" smtClean="0">
              <a:latin typeface="+mj-lt"/>
              <a:ea typeface="+mj-ea"/>
              <a:cs typeface="+mj-cs"/>
            </a:endParaRPr>
          </a:p>
          <a:p>
            <a:pPr algn="ctr">
              <a:buNone/>
            </a:pPr>
            <a:endParaRPr lang="cs-CZ" altLang="cs-CZ" sz="2900" dirty="0" smtClean="0">
              <a:latin typeface="+mj-lt"/>
              <a:ea typeface="+mj-ea"/>
              <a:cs typeface="+mj-cs"/>
            </a:endParaRPr>
          </a:p>
          <a:p>
            <a:pPr algn="ctr">
              <a:buNone/>
            </a:pPr>
            <a:endParaRPr lang="cs-CZ" altLang="cs-CZ" sz="2900" dirty="0" smtClean="0">
              <a:latin typeface="+mj-lt"/>
              <a:ea typeface="+mj-ea"/>
              <a:cs typeface="+mj-cs"/>
            </a:endParaRPr>
          </a:p>
          <a:p>
            <a:pPr algn="ctr">
              <a:buNone/>
            </a:pPr>
            <a:r>
              <a:rPr lang="cs-CZ" altLang="cs-CZ" sz="2900" dirty="0" smtClean="0">
                <a:latin typeface="+mj-lt"/>
                <a:ea typeface="+mj-ea"/>
                <a:cs typeface="+mj-cs"/>
              </a:rPr>
              <a:t>Elektroměry, HDO, prozatímní zařízení, první pomoc</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Telegramy HDO</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marL="273600" indent="-273600" algn="just">
              <a:defRPr/>
            </a:pPr>
            <a:r>
              <a:rPr lang="cs-CZ" altLang="cs-CZ" sz="2500" dirty="0" smtClean="0">
                <a:latin typeface="Times New Roman" pitchFamily="18" charset="0"/>
                <a:cs typeface="Times New Roman" pitchFamily="18" charset="0"/>
              </a:rPr>
              <a:t>signál tónové frekvence, podle jeho tvaru se provádí příslušné úkony</a:t>
            </a:r>
          </a:p>
          <a:p>
            <a:pPr marL="273600" indent="-273600" algn="just">
              <a:defRPr/>
            </a:pPr>
            <a:endParaRPr lang="cs-CZ" altLang="cs-CZ" sz="2500" dirty="0" smtClean="0">
              <a:latin typeface="Times New Roman" pitchFamily="18" charset="0"/>
              <a:cs typeface="Times New Roman" pitchFamily="18" charset="0"/>
            </a:endParaRPr>
          </a:p>
          <a:p>
            <a:pPr marL="273600" indent="-273600" algn="just">
              <a:defRPr/>
            </a:pPr>
            <a:r>
              <a:rPr lang="cs-CZ" altLang="cs-CZ" sz="2500" dirty="0" smtClean="0">
                <a:latin typeface="Times New Roman" pitchFamily="18" charset="0"/>
                <a:cs typeface="Times New Roman" pitchFamily="18" charset="0"/>
              </a:rPr>
              <a:t>paralelní impulsní povelový kód (44 </a:t>
            </a:r>
            <a:r>
              <a:rPr lang="cs-CZ" altLang="cs-CZ" sz="2500" dirty="0" err="1" smtClean="0">
                <a:latin typeface="Times New Roman" pitchFamily="18" charset="0"/>
                <a:cs typeface="Times New Roman" pitchFamily="18" charset="0"/>
              </a:rPr>
              <a:t>dvojpovelů</a:t>
            </a:r>
            <a:r>
              <a:rPr lang="cs-CZ" altLang="cs-CZ" sz="2500" dirty="0" smtClean="0">
                <a:latin typeface="Times New Roman" pitchFamily="18" charset="0"/>
                <a:cs typeface="Times New Roman" pitchFamily="18" charset="0"/>
              </a:rPr>
              <a:t>)</a:t>
            </a:r>
          </a:p>
          <a:p>
            <a:pPr marL="273600" indent="-273600" algn="just">
              <a:buNone/>
              <a:defRPr/>
            </a:pPr>
            <a:r>
              <a:rPr lang="cs-CZ" altLang="cs-CZ" sz="2500" dirty="0" smtClean="0">
                <a:latin typeface="Times New Roman" pitchFamily="18" charset="0"/>
                <a:cs typeface="Times New Roman" pitchFamily="18" charset="0"/>
              </a:rPr>
              <a:t>	impulz – mezera</a:t>
            </a:r>
          </a:p>
          <a:p>
            <a:pPr marL="273600" indent="-273600" algn="just">
              <a:defRPr/>
            </a:pPr>
            <a:endParaRPr lang="cs-CZ" altLang="cs-CZ" sz="2500" dirty="0" smtClean="0">
              <a:latin typeface="Times New Roman" pitchFamily="18" charset="0"/>
              <a:cs typeface="Times New Roman" pitchFamily="18" charset="0"/>
            </a:endParaRPr>
          </a:p>
          <a:p>
            <a:pPr marL="273600" indent="-273600" algn="just">
              <a:defRPr/>
            </a:pPr>
            <a:r>
              <a:rPr lang="cs-CZ" altLang="cs-CZ" sz="2500" dirty="0" smtClean="0">
                <a:latin typeface="Times New Roman" pitchFamily="18" charset="0"/>
                <a:cs typeface="Times New Roman" pitchFamily="18" charset="0"/>
              </a:rPr>
              <a:t>sériový impulsní povelový kód (512 </a:t>
            </a:r>
            <a:r>
              <a:rPr lang="cs-CZ" altLang="cs-CZ" sz="2500" dirty="0" err="1" smtClean="0">
                <a:latin typeface="Times New Roman" pitchFamily="18" charset="0"/>
                <a:cs typeface="Times New Roman" pitchFamily="18" charset="0"/>
              </a:rPr>
              <a:t>dvojpovelů</a:t>
            </a:r>
            <a:r>
              <a:rPr lang="cs-CZ" altLang="cs-CZ" sz="2500" dirty="0" smtClean="0">
                <a:latin typeface="Times New Roman" pitchFamily="18" charset="0"/>
                <a:cs typeface="Times New Roman" pitchFamily="18" charset="0"/>
              </a:rPr>
              <a:t>)</a:t>
            </a:r>
          </a:p>
          <a:p>
            <a:pPr marL="273600" indent="-273600" algn="just">
              <a:buNone/>
              <a:defRPr/>
            </a:pPr>
            <a:r>
              <a:rPr lang="cs-CZ" altLang="cs-CZ" sz="2500" dirty="0" smtClean="0">
                <a:latin typeface="Times New Roman" pitchFamily="18" charset="0"/>
                <a:cs typeface="Times New Roman" pitchFamily="18" charset="0"/>
              </a:rPr>
              <a:t>	impulz – </a:t>
            </a:r>
            <a:r>
              <a:rPr lang="cs-CZ" altLang="cs-CZ" sz="2500" dirty="0" err="1" smtClean="0">
                <a:latin typeface="Times New Roman" pitchFamily="18" charset="0"/>
                <a:cs typeface="Times New Roman" pitchFamily="18" charset="0"/>
              </a:rPr>
              <a:t>impulz</a:t>
            </a:r>
            <a:endParaRPr lang="cs-CZ" altLang="cs-CZ" sz="2500" dirty="0" smtClean="0">
              <a:latin typeface="Times New Roman" pitchFamily="18" charset="0"/>
              <a:cs typeface="Times New Roman" pitchFamily="18" charset="0"/>
            </a:endParaRPr>
          </a:p>
          <a:p>
            <a:pPr marL="273600" indent="-273600" algn="just">
              <a:buNone/>
              <a:defRPr/>
            </a:pPr>
            <a:endParaRPr lang="cs-CZ" altLang="cs-CZ" sz="2500" dirty="0" smtClean="0">
              <a:latin typeface="Times New Roman" pitchFamily="18" charset="0"/>
              <a:cs typeface="Times New Roman" pitchFamily="18" charset="0"/>
            </a:endParaRPr>
          </a:p>
          <a:p>
            <a:pPr marL="273600" indent="-273600" algn="just">
              <a:defRPr/>
            </a:pPr>
            <a:r>
              <a:rPr lang="cs-CZ" altLang="cs-CZ" sz="2500" dirty="0" smtClean="0">
                <a:latin typeface="Times New Roman" pitchFamily="18" charset="0"/>
                <a:cs typeface="Times New Roman" pitchFamily="18" charset="0"/>
              </a:rPr>
              <a:t>pro f = 216,6 Hz, odolnější proti rušení</a:t>
            </a:r>
          </a:p>
          <a:p>
            <a:pPr marL="273600" indent="-273600" algn="just">
              <a:buNone/>
            </a:pPr>
            <a:endParaRPr lang="cs-CZ" altLang="cs-CZ" sz="2500" dirty="0" smtClean="0">
              <a:latin typeface="Times New Roman" pitchFamily="18" charset="0"/>
              <a:cs typeface="Times New Roman" pitchFamily="18" charset="0"/>
            </a:endParaRPr>
          </a:p>
          <a:p>
            <a:pPr marL="273600" indent="-273600" algn="just">
              <a:buNone/>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Telegramy HDO</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gn="just">
              <a:lnSpc>
                <a:spcPct val="80000"/>
              </a:lnSpc>
            </a:pPr>
            <a:r>
              <a:rPr lang="cs-CZ" altLang="cs-CZ" sz="2500" dirty="0" smtClean="0">
                <a:latin typeface="Times New Roman" pitchFamily="18" charset="0"/>
                <a:cs typeface="Times New Roman" pitchFamily="18" charset="0"/>
              </a:rPr>
              <a:t>signál tónové frekvence, podle jeho tvaru se provádí příslušné úkony</a:t>
            </a:r>
          </a:p>
          <a:p>
            <a:pPr algn="just">
              <a:lnSpc>
                <a:spcPct val="80000"/>
              </a:lnSpc>
            </a:pPr>
            <a:r>
              <a:rPr lang="cs-CZ" altLang="cs-CZ" sz="2500" dirty="0" smtClean="0">
                <a:latin typeface="Times New Roman" pitchFamily="18" charset="0"/>
                <a:cs typeface="Times New Roman" pitchFamily="18" charset="0"/>
              </a:rPr>
              <a:t>pro ovládací frekvenci 750 Hz se používá tzv. paralelní impulsní povelový kód</a:t>
            </a:r>
          </a:p>
          <a:p>
            <a:pPr algn="just">
              <a:lnSpc>
                <a:spcPct val="80000"/>
              </a:lnSpc>
            </a:pPr>
            <a:r>
              <a:rPr lang="cs-CZ" altLang="cs-CZ" sz="2500" dirty="0" smtClean="0">
                <a:latin typeface="Times New Roman" pitchFamily="18" charset="0"/>
                <a:cs typeface="Times New Roman" pitchFamily="18" charset="0"/>
              </a:rPr>
              <a:t>časový sled telegramu se dělí na zabezpečovací a povelovou část</a:t>
            </a:r>
          </a:p>
          <a:p>
            <a:pPr algn="just">
              <a:lnSpc>
                <a:spcPct val="80000"/>
              </a:lnSpc>
            </a:pPr>
            <a:r>
              <a:rPr lang="cs-CZ" altLang="cs-CZ" sz="2500" dirty="0" smtClean="0">
                <a:latin typeface="Times New Roman" pitchFamily="18" charset="0"/>
                <a:cs typeface="Times New Roman" pitchFamily="18" charset="0"/>
              </a:rPr>
              <a:t>dovoluje vyslat 40 </a:t>
            </a:r>
            <a:r>
              <a:rPr lang="cs-CZ" altLang="cs-CZ" sz="2500" dirty="0" err="1" smtClean="0">
                <a:latin typeface="Times New Roman" pitchFamily="18" charset="0"/>
                <a:cs typeface="Times New Roman" pitchFamily="18" charset="0"/>
              </a:rPr>
              <a:t>dvojpovelů</a:t>
            </a:r>
            <a:r>
              <a:rPr lang="cs-CZ" altLang="cs-CZ" sz="2500" dirty="0" smtClean="0">
                <a:latin typeface="Times New Roman" pitchFamily="18" charset="0"/>
                <a:cs typeface="Times New Roman" pitchFamily="18" charset="0"/>
              </a:rPr>
              <a:t> (4 </a:t>
            </a:r>
            <a:r>
              <a:rPr lang="cs-CZ" altLang="cs-CZ" sz="2500" dirty="0" err="1" smtClean="0">
                <a:latin typeface="Times New Roman" pitchFamily="18" charset="0"/>
                <a:cs typeface="Times New Roman" pitchFamily="18" charset="0"/>
              </a:rPr>
              <a:t>dvojpovely</a:t>
            </a:r>
            <a:r>
              <a:rPr lang="cs-CZ" altLang="cs-CZ" sz="2500" dirty="0" smtClean="0">
                <a:latin typeface="Times New Roman" pitchFamily="18" charset="0"/>
                <a:cs typeface="Times New Roman" pitchFamily="18" charset="0"/>
              </a:rPr>
              <a:t> jsou rezervovány pro jednoúčelové přijímače).</a:t>
            </a:r>
          </a:p>
          <a:p>
            <a:pPr marL="273600" indent="-273600" algn="just">
              <a:defRPr/>
            </a:pPr>
            <a:endParaRPr lang="cs-CZ" altLang="cs-CZ" sz="2500" dirty="0" smtClean="0">
              <a:latin typeface="Times New Roman" pitchFamily="18" charset="0"/>
              <a:cs typeface="Times New Roman" pitchFamily="18" charset="0"/>
            </a:endParaRPr>
          </a:p>
          <a:p>
            <a:pPr marL="273600" indent="-273600" algn="just">
              <a:buNone/>
            </a:pPr>
            <a:endParaRPr lang="cs-CZ" altLang="cs-CZ" sz="2500" dirty="0" smtClean="0">
              <a:latin typeface="Times New Roman" pitchFamily="18" charset="0"/>
              <a:cs typeface="Times New Roman" pitchFamily="18" charset="0"/>
            </a:endParaRPr>
          </a:p>
          <a:p>
            <a:pPr marL="273600" indent="-273600" algn="just">
              <a:buNone/>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pic>
        <p:nvPicPr>
          <p:cNvPr id="4" name="Picture 10"/>
          <p:cNvPicPr>
            <a:picLocks noChangeAspect="1" noChangeArrowheads="1"/>
          </p:cNvPicPr>
          <p:nvPr/>
        </p:nvPicPr>
        <p:blipFill>
          <a:blip r:embed="rId2" cstate="print"/>
          <a:srcRect/>
          <a:stretch>
            <a:fillRect/>
          </a:stretch>
        </p:blipFill>
        <p:spPr bwMode="auto">
          <a:xfrm>
            <a:off x="539552" y="4005064"/>
            <a:ext cx="8064896" cy="223224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HDO</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marL="0" algn="just">
              <a:lnSpc>
                <a:spcPct val="90000"/>
              </a:lnSpc>
              <a:buNone/>
            </a:pPr>
            <a:r>
              <a:rPr lang="cs-CZ" altLang="cs-CZ" sz="2500" dirty="0" smtClean="0">
                <a:latin typeface="Times New Roman" pitchFamily="18" charset="0"/>
                <a:cs typeface="Times New Roman" pitchFamily="18" charset="0"/>
              </a:rPr>
              <a:t>pro ovládací frekvenci 216 2/3 Hz se používá tzv. sériový impulsní povelový kód</a:t>
            </a:r>
          </a:p>
          <a:p>
            <a:pPr algn="just">
              <a:lnSpc>
                <a:spcPct val="90000"/>
              </a:lnSpc>
            </a:pPr>
            <a:r>
              <a:rPr lang="cs-CZ" altLang="cs-CZ" sz="1800" dirty="0" smtClean="0">
                <a:latin typeface="Times New Roman" pitchFamily="18" charset="0"/>
                <a:cs typeface="Times New Roman" pitchFamily="18" charset="0"/>
              </a:rPr>
              <a:t>dovoluje vyslat až 512 </a:t>
            </a:r>
            <a:r>
              <a:rPr lang="cs-CZ" altLang="cs-CZ" sz="1800" dirty="0" err="1" smtClean="0">
                <a:latin typeface="Times New Roman" pitchFamily="18" charset="0"/>
                <a:cs typeface="Times New Roman" pitchFamily="18" charset="0"/>
              </a:rPr>
              <a:t>dvojpovelů</a:t>
            </a:r>
            <a:endParaRPr lang="cs-CZ" altLang="cs-CZ" sz="1800" dirty="0" smtClean="0">
              <a:latin typeface="Times New Roman" pitchFamily="18" charset="0"/>
              <a:cs typeface="Times New Roman" pitchFamily="18" charset="0"/>
            </a:endParaRPr>
          </a:p>
          <a:p>
            <a:pPr algn="just">
              <a:lnSpc>
                <a:spcPct val="90000"/>
              </a:lnSpc>
            </a:pPr>
            <a:r>
              <a:rPr lang="cs-CZ" altLang="cs-CZ" sz="1800" dirty="0" smtClean="0">
                <a:latin typeface="Times New Roman" pitchFamily="18" charset="0"/>
                <a:cs typeface="Times New Roman" pitchFamily="18" charset="0"/>
              </a:rPr>
              <a:t>je odolnější proti rušení</a:t>
            </a:r>
          </a:p>
          <a:p>
            <a:pPr algn="just">
              <a:lnSpc>
                <a:spcPct val="90000"/>
              </a:lnSpc>
              <a:buNone/>
            </a:pPr>
            <a:endParaRPr lang="cs-CZ" altLang="cs-CZ" sz="2500" dirty="0" smtClean="0">
              <a:latin typeface="Times New Roman" pitchFamily="18" charset="0"/>
              <a:cs typeface="Times New Roman" pitchFamily="18" charset="0"/>
            </a:endParaRPr>
          </a:p>
          <a:p>
            <a:pPr algn="just">
              <a:lnSpc>
                <a:spcPct val="90000"/>
              </a:lnSpc>
              <a:buNone/>
            </a:pPr>
            <a:r>
              <a:rPr lang="cs-CZ" altLang="cs-CZ" sz="2500" dirty="0" smtClean="0">
                <a:latin typeface="Times New Roman" pitchFamily="18" charset="0"/>
                <a:cs typeface="Times New Roman" pitchFamily="18" charset="0"/>
              </a:rPr>
              <a:t>má následující skladbu:</a:t>
            </a:r>
          </a:p>
          <a:p>
            <a:pPr algn="just">
              <a:lnSpc>
                <a:spcPct val="90000"/>
              </a:lnSpc>
            </a:pPr>
            <a:r>
              <a:rPr lang="cs-CZ" altLang="cs-CZ" sz="1800" dirty="0" smtClean="0">
                <a:latin typeface="Times New Roman" pitchFamily="18" charset="0"/>
                <a:cs typeface="Times New Roman" pitchFamily="18" charset="0"/>
              </a:rPr>
              <a:t>startovací impuls SI ( 2,33 s )</a:t>
            </a:r>
          </a:p>
          <a:p>
            <a:pPr algn="just">
              <a:lnSpc>
                <a:spcPct val="90000"/>
              </a:lnSpc>
            </a:pPr>
            <a:r>
              <a:rPr lang="cs-CZ" altLang="cs-CZ" sz="1800" dirty="0" smtClean="0">
                <a:latin typeface="Times New Roman" pitchFamily="18" charset="0"/>
                <a:cs typeface="Times New Roman" pitchFamily="18" charset="0"/>
              </a:rPr>
              <a:t>zabezpečovací mezera ZM ( 2,99 s )</a:t>
            </a:r>
          </a:p>
          <a:p>
            <a:pPr algn="just">
              <a:lnSpc>
                <a:spcPct val="90000"/>
              </a:lnSpc>
            </a:pPr>
            <a:r>
              <a:rPr lang="cs-CZ" altLang="cs-CZ" sz="1800" dirty="0" smtClean="0">
                <a:latin typeface="Times New Roman" pitchFamily="18" charset="0"/>
                <a:cs typeface="Times New Roman" pitchFamily="18" charset="0"/>
              </a:rPr>
              <a:t>44 kroků tvořených impulsem 1 s a mezerou 0,33 s</a:t>
            </a:r>
          </a:p>
          <a:p>
            <a:pPr algn="just">
              <a:lnSpc>
                <a:spcPct val="90000"/>
              </a:lnSpc>
            </a:pPr>
            <a:r>
              <a:rPr lang="cs-CZ" altLang="cs-CZ" sz="1800" dirty="0" smtClean="0">
                <a:latin typeface="Times New Roman" pitchFamily="18" charset="0"/>
                <a:cs typeface="Times New Roman" pitchFamily="18" charset="0"/>
              </a:rPr>
              <a:t>celý telegram má délku necelých 64 s</a:t>
            </a:r>
          </a:p>
          <a:p>
            <a:pPr algn="just">
              <a:lnSpc>
                <a:spcPct val="90000"/>
              </a:lnSpc>
            </a:pPr>
            <a:r>
              <a:rPr lang="cs-CZ" altLang="cs-CZ" sz="1800" dirty="0" smtClean="0">
                <a:latin typeface="Times New Roman" pitchFamily="18" charset="0"/>
                <a:cs typeface="Times New Roman" pitchFamily="18" charset="0"/>
              </a:rPr>
              <a:t>adresování pro různé skupiny přijímačů – jednotlivé impulsy mají v čas. řadě </a:t>
            </a:r>
            <a:r>
              <a:rPr lang="cs-CZ" altLang="cs-CZ" sz="1800" dirty="0" err="1" smtClean="0">
                <a:latin typeface="Times New Roman" pitchFamily="18" charset="0"/>
                <a:cs typeface="Times New Roman" pitchFamily="18" charset="0"/>
              </a:rPr>
              <a:t>spec</a:t>
            </a:r>
            <a:r>
              <a:rPr lang="cs-CZ" altLang="cs-CZ" sz="1800" dirty="0" smtClean="0">
                <a:latin typeface="Times New Roman" pitchFamily="18" charset="0"/>
                <a:cs typeface="Times New Roman" pitchFamily="18" charset="0"/>
              </a:rPr>
              <a:t>. určení</a:t>
            </a:r>
          </a:p>
          <a:p>
            <a:pPr algn="just">
              <a:lnSpc>
                <a:spcPct val="90000"/>
              </a:lnSpc>
              <a:defRPr/>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pic>
        <p:nvPicPr>
          <p:cNvPr id="5" name="Picture 7"/>
          <p:cNvPicPr>
            <a:picLocks noChangeAspect="1" noChangeArrowheads="1"/>
          </p:cNvPicPr>
          <p:nvPr/>
        </p:nvPicPr>
        <p:blipFill>
          <a:blip r:embed="rId2" cstate="print"/>
          <a:srcRect l="19922" t="30026" r="4987" b="43170"/>
          <a:stretch>
            <a:fillRect/>
          </a:stretch>
        </p:blipFill>
        <p:spPr bwMode="auto">
          <a:xfrm>
            <a:off x="4067944" y="1988840"/>
            <a:ext cx="4536504" cy="172819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Vysílač HDO</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gn="just">
              <a:lnSpc>
                <a:spcPct val="80000"/>
              </a:lnSpc>
            </a:pPr>
            <a:r>
              <a:rPr lang="cs-CZ" altLang="cs-CZ" sz="2500" dirty="0" smtClean="0">
                <a:latin typeface="Times New Roman" pitchFamily="18" charset="0"/>
                <a:cs typeface="Times New Roman" pitchFamily="18" charset="0"/>
              </a:rPr>
              <a:t>nejčastěji v transformovně 110/22 kV nebo 400/110 kV, na straně 22 kV nebo 110 kV výkon vysílače do sítí 22 kV je cca 250 </a:t>
            </a:r>
            <a:r>
              <a:rPr lang="cs-CZ" altLang="cs-CZ" sz="2500" dirty="0" err="1" smtClean="0">
                <a:latin typeface="Times New Roman" pitchFamily="18" charset="0"/>
                <a:cs typeface="Times New Roman" pitchFamily="18" charset="0"/>
              </a:rPr>
              <a:t>kVA</a:t>
            </a:r>
            <a:r>
              <a:rPr lang="cs-CZ" altLang="cs-CZ" sz="2500" dirty="0" smtClean="0">
                <a:latin typeface="Times New Roman" pitchFamily="18" charset="0"/>
                <a:cs typeface="Times New Roman" pitchFamily="18" charset="0"/>
              </a:rPr>
              <a:t>, do sítí 110 kV je cca 1,5 MVA</a:t>
            </a:r>
          </a:p>
          <a:p>
            <a:pPr algn="just">
              <a:lnSpc>
                <a:spcPct val="90000"/>
              </a:lnSpc>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pic>
        <p:nvPicPr>
          <p:cNvPr id="6" name="Picture 5"/>
          <p:cNvPicPr>
            <a:picLocks noChangeAspect="1" noChangeArrowheads="1"/>
          </p:cNvPicPr>
          <p:nvPr/>
        </p:nvPicPr>
        <p:blipFill>
          <a:blip r:embed="rId2" cstate="print"/>
          <a:srcRect/>
          <a:stretch>
            <a:fillRect/>
          </a:stretch>
        </p:blipFill>
        <p:spPr>
          <a:xfrm>
            <a:off x="539552" y="2204864"/>
            <a:ext cx="7992888" cy="4104456"/>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Schéma zapojení přijímače HDO</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gn="just">
              <a:lnSpc>
                <a:spcPct val="90000"/>
              </a:lnSpc>
              <a:buNone/>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pic>
        <p:nvPicPr>
          <p:cNvPr id="5" name="Picture 3"/>
          <p:cNvPicPr>
            <a:picLocks noChangeAspect="1" noChangeArrowheads="1"/>
          </p:cNvPicPr>
          <p:nvPr/>
        </p:nvPicPr>
        <p:blipFill>
          <a:blip r:embed="rId2" cstate="print"/>
          <a:srcRect l="13995" t="17638" r="14468" b="15315"/>
          <a:stretch>
            <a:fillRect/>
          </a:stretch>
        </p:blipFill>
        <p:spPr>
          <a:xfrm>
            <a:off x="467544" y="1268760"/>
            <a:ext cx="8136904" cy="4968875"/>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Přijímače HDO</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fontScale="92500"/>
          </a:bodyPr>
          <a:lstStyle/>
          <a:p>
            <a:pPr algn="just">
              <a:lnSpc>
                <a:spcPct val="80000"/>
              </a:lnSpc>
            </a:pPr>
            <a:r>
              <a:rPr lang="cs-CZ" altLang="cs-CZ" sz="2700" dirty="0" smtClean="0">
                <a:latin typeface="Times New Roman" pitchFamily="18" charset="0"/>
                <a:cs typeface="Times New Roman" pitchFamily="18" charset="0"/>
              </a:rPr>
              <a:t>používá se pro ovládání spotřebičů (akumulační ohřev vody, vytápění, přímotopné vytápění, tepelná čerpadla apod.)</a:t>
            </a:r>
          </a:p>
          <a:p>
            <a:pPr algn="just">
              <a:lnSpc>
                <a:spcPct val="80000"/>
              </a:lnSpc>
            </a:pPr>
            <a:endParaRPr lang="cs-CZ" altLang="cs-CZ" sz="2700" dirty="0" smtClean="0">
              <a:latin typeface="Times New Roman" pitchFamily="18" charset="0"/>
              <a:cs typeface="Times New Roman" pitchFamily="18" charset="0"/>
            </a:endParaRPr>
          </a:p>
          <a:p>
            <a:pPr algn="just">
              <a:lnSpc>
                <a:spcPct val="80000"/>
              </a:lnSpc>
            </a:pPr>
            <a:r>
              <a:rPr lang="cs-CZ" altLang="cs-CZ" sz="2700" dirty="0" smtClean="0">
                <a:latin typeface="Times New Roman" pitchFamily="18" charset="0"/>
                <a:cs typeface="Times New Roman" pitchFamily="18" charset="0"/>
              </a:rPr>
              <a:t>přepínání tarifů na elektroměrech</a:t>
            </a:r>
          </a:p>
          <a:p>
            <a:pPr algn="just">
              <a:lnSpc>
                <a:spcPct val="80000"/>
              </a:lnSpc>
            </a:pPr>
            <a:endParaRPr lang="cs-CZ" altLang="cs-CZ" sz="2700" dirty="0" smtClean="0">
              <a:latin typeface="Times New Roman" pitchFamily="18" charset="0"/>
              <a:cs typeface="Times New Roman" pitchFamily="18" charset="0"/>
            </a:endParaRPr>
          </a:p>
          <a:p>
            <a:pPr algn="just">
              <a:lnSpc>
                <a:spcPct val="80000"/>
              </a:lnSpc>
            </a:pPr>
            <a:r>
              <a:rPr lang="cs-CZ" altLang="cs-CZ" sz="2700" dirty="0" smtClean="0">
                <a:latin typeface="Times New Roman" pitchFamily="18" charset="0"/>
                <a:cs typeface="Times New Roman" pitchFamily="18" charset="0"/>
              </a:rPr>
              <a:t>ovládání veřejného osvětlení</a:t>
            </a:r>
          </a:p>
          <a:p>
            <a:pPr algn="just">
              <a:lnSpc>
                <a:spcPct val="80000"/>
              </a:lnSpc>
            </a:pPr>
            <a:endParaRPr lang="cs-CZ" altLang="cs-CZ" sz="2700" dirty="0" smtClean="0">
              <a:latin typeface="Times New Roman" pitchFamily="18" charset="0"/>
              <a:cs typeface="Times New Roman" pitchFamily="18" charset="0"/>
            </a:endParaRPr>
          </a:p>
          <a:p>
            <a:pPr algn="just">
              <a:lnSpc>
                <a:spcPct val="80000"/>
              </a:lnSpc>
            </a:pPr>
            <a:r>
              <a:rPr lang="cs-CZ" altLang="cs-CZ" sz="2700" dirty="0" smtClean="0">
                <a:latin typeface="Times New Roman" pitchFamily="18" charset="0"/>
                <a:cs typeface="Times New Roman" pitchFamily="18" charset="0"/>
              </a:rPr>
              <a:t>délka trvání NT podle sazby, dáno Cenovým výměrem ERÚ</a:t>
            </a:r>
          </a:p>
          <a:p>
            <a:pPr algn="just">
              <a:lnSpc>
                <a:spcPct val="80000"/>
              </a:lnSpc>
            </a:pPr>
            <a:endParaRPr lang="cs-CZ" altLang="cs-CZ" sz="2700" dirty="0" smtClean="0">
              <a:latin typeface="Times New Roman" pitchFamily="18" charset="0"/>
              <a:cs typeface="Times New Roman" pitchFamily="18" charset="0"/>
            </a:endParaRPr>
          </a:p>
          <a:p>
            <a:pPr algn="just">
              <a:lnSpc>
                <a:spcPct val="80000"/>
              </a:lnSpc>
            </a:pPr>
            <a:r>
              <a:rPr lang="cs-CZ" altLang="cs-CZ" sz="2700" dirty="0" smtClean="0">
                <a:latin typeface="Times New Roman" pitchFamily="18" charset="0"/>
                <a:cs typeface="Times New Roman" pitchFamily="18" charset="0"/>
              </a:rPr>
              <a:t>časové spínače – pevně nastavený čas, v současnosti jen pro místa nepokrytá signálem</a:t>
            </a:r>
          </a:p>
          <a:p>
            <a:pPr algn="just">
              <a:lnSpc>
                <a:spcPct val="80000"/>
              </a:lnSpc>
            </a:pPr>
            <a:endParaRPr lang="cs-CZ" altLang="cs-CZ" sz="2700" dirty="0" smtClean="0">
              <a:latin typeface="Times New Roman" pitchFamily="18" charset="0"/>
              <a:cs typeface="Times New Roman" pitchFamily="18" charset="0"/>
            </a:endParaRPr>
          </a:p>
          <a:p>
            <a:pPr algn="just">
              <a:lnSpc>
                <a:spcPct val="80000"/>
              </a:lnSpc>
            </a:pPr>
            <a:r>
              <a:rPr lang="cs-CZ" altLang="cs-CZ" sz="2700" dirty="0" smtClean="0">
                <a:latin typeface="Times New Roman" pitchFamily="18" charset="0"/>
                <a:cs typeface="Times New Roman" pitchFamily="18" charset="0"/>
              </a:rPr>
              <a:t>přijímače HDO – </a:t>
            </a:r>
            <a:r>
              <a:rPr lang="cs-CZ" altLang="cs-CZ" sz="2700" dirty="0" err="1" smtClean="0">
                <a:latin typeface="Times New Roman" pitchFamily="18" charset="0"/>
                <a:cs typeface="Times New Roman" pitchFamily="18" charset="0"/>
              </a:rPr>
              <a:t>jednopovelové</a:t>
            </a:r>
            <a:r>
              <a:rPr lang="cs-CZ" altLang="cs-CZ" sz="2700" dirty="0" smtClean="0">
                <a:latin typeface="Times New Roman" pitchFamily="18" charset="0"/>
                <a:cs typeface="Times New Roman" pitchFamily="18" charset="0"/>
              </a:rPr>
              <a:t>, </a:t>
            </a:r>
            <a:r>
              <a:rPr lang="cs-CZ" altLang="cs-CZ" sz="2700" dirty="0" err="1" smtClean="0">
                <a:latin typeface="Times New Roman" pitchFamily="18" charset="0"/>
                <a:cs typeface="Times New Roman" pitchFamily="18" charset="0"/>
              </a:rPr>
              <a:t>vícepovelové</a:t>
            </a:r>
            <a:endParaRPr lang="cs-CZ" altLang="cs-CZ" sz="27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Přijímače HDO</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gn="just">
              <a:lnSpc>
                <a:spcPct val="90000"/>
              </a:lnSpc>
              <a:buNone/>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a:xfrm>
            <a:off x="7740352" y="4149080"/>
            <a:ext cx="954087" cy="2044700"/>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rot="-824038">
            <a:off x="5522235" y="1544742"/>
            <a:ext cx="2670175" cy="2867025"/>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2987824" y="1844824"/>
            <a:ext cx="2025650" cy="3197225"/>
          </a:xfrm>
          <a:prstGeom prst="rect">
            <a:avLst/>
          </a:prstGeom>
          <a:noFill/>
          <a:ln w="9525">
            <a:noFill/>
            <a:miter lim="800000"/>
            <a:headEnd/>
            <a:tailEnd/>
          </a:ln>
        </p:spPr>
      </p:pic>
      <p:pic>
        <p:nvPicPr>
          <p:cNvPr id="7" name="Picture 15"/>
          <p:cNvPicPr>
            <a:picLocks noChangeAspect="1" noChangeArrowheads="1"/>
          </p:cNvPicPr>
          <p:nvPr/>
        </p:nvPicPr>
        <p:blipFill>
          <a:blip r:embed="rId5" cstate="print"/>
          <a:srcRect/>
          <a:stretch>
            <a:fillRect/>
          </a:stretch>
        </p:blipFill>
        <p:spPr bwMode="auto">
          <a:xfrm>
            <a:off x="539552" y="2924944"/>
            <a:ext cx="223202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Mapa pokrytí signálem HDO v ČR a SR</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gn="just">
              <a:lnSpc>
                <a:spcPct val="90000"/>
              </a:lnSpc>
              <a:buNone/>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pic>
        <p:nvPicPr>
          <p:cNvPr id="8" name="Picture 5"/>
          <p:cNvPicPr>
            <a:picLocks noChangeAspect="1" noChangeArrowheads="1"/>
          </p:cNvPicPr>
          <p:nvPr/>
        </p:nvPicPr>
        <p:blipFill>
          <a:blip r:embed="rId2" cstate="print"/>
          <a:srcRect/>
          <a:stretch>
            <a:fillRect/>
          </a:stretch>
        </p:blipFill>
        <p:spPr>
          <a:xfrm>
            <a:off x="467544" y="1340768"/>
            <a:ext cx="8136904" cy="4896544"/>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Prozatímní elektrická zařízení</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nSpc>
                <a:spcPct val="80000"/>
              </a:lnSpc>
              <a:buNone/>
              <a:defRPr/>
            </a:pPr>
            <a:endParaRPr lang="cs-CZ" altLang="cs-CZ" sz="2500" dirty="0" smtClean="0">
              <a:latin typeface="Times New Roman" pitchFamily="18" charset="0"/>
              <a:cs typeface="Times New Roman" pitchFamily="18" charset="0"/>
            </a:endParaRPr>
          </a:p>
          <a:p>
            <a:pPr>
              <a:lnSpc>
                <a:spcPct val="80000"/>
              </a:lnSpc>
              <a:buNone/>
              <a:defRPr/>
            </a:pPr>
            <a:r>
              <a:rPr lang="cs-CZ" altLang="cs-CZ" sz="2500" dirty="0" smtClean="0">
                <a:latin typeface="Times New Roman" pitchFamily="18" charset="0"/>
                <a:cs typeface="Times New Roman" pitchFamily="18" charset="0"/>
              </a:rPr>
              <a:t>ČSN 34 1090</a:t>
            </a:r>
            <a:r>
              <a:rPr lang="cs-CZ" altLang="cs-CZ" sz="2700" dirty="0" smtClean="0">
                <a:latin typeface="Times New Roman" pitchFamily="18" charset="0"/>
                <a:cs typeface="Times New Roman" pitchFamily="18" charset="0"/>
              </a:rPr>
              <a:t>	</a:t>
            </a:r>
          </a:p>
          <a:p>
            <a:pPr algn="just">
              <a:defRPr/>
            </a:pPr>
            <a:r>
              <a:rPr lang="cs-CZ" altLang="cs-CZ" sz="1800" dirty="0" smtClean="0">
                <a:latin typeface="Times New Roman" pitchFamily="18" charset="0"/>
                <a:cs typeface="Times New Roman" pitchFamily="18" charset="0"/>
              </a:rPr>
              <a:t>Tato norma stanoví hlavní zásady pro navrhování, provádění a provoz prozatímních elektrických zařízení. Stanoví z hlediska bezpečnosti osob a věcí požadavky na jejich provedení se zřetelem k hospodárnému řešení. </a:t>
            </a:r>
          </a:p>
          <a:p>
            <a:pPr algn="just">
              <a:lnSpc>
                <a:spcPct val="80000"/>
              </a:lnSpc>
              <a:buNone/>
              <a:defRPr/>
            </a:pPr>
            <a:endParaRPr lang="cs-CZ" altLang="cs-CZ" sz="2700" dirty="0" smtClean="0">
              <a:latin typeface="Times New Roman" pitchFamily="18" charset="0"/>
              <a:cs typeface="Times New Roman" pitchFamily="18" charset="0"/>
            </a:endParaRPr>
          </a:p>
          <a:p>
            <a:pPr algn="just">
              <a:lnSpc>
                <a:spcPct val="80000"/>
              </a:lnSpc>
              <a:buNone/>
              <a:defRPr/>
            </a:pPr>
            <a:r>
              <a:rPr lang="cs-CZ" altLang="cs-CZ" sz="2700" dirty="0" smtClean="0">
                <a:latin typeface="Times New Roman" pitchFamily="18" charset="0"/>
                <a:cs typeface="Times New Roman" pitchFamily="18" charset="0"/>
              </a:rPr>
              <a:t>		</a:t>
            </a:r>
          </a:p>
          <a:p>
            <a:pPr algn="just">
              <a:lnSpc>
                <a:spcPct val="80000"/>
              </a:lnSpc>
              <a:buNone/>
              <a:defRPr/>
            </a:pPr>
            <a:r>
              <a:rPr lang="cs-CZ" altLang="cs-CZ" sz="2500" dirty="0" smtClean="0">
                <a:latin typeface="Times New Roman" pitchFamily="18" charset="0"/>
                <a:cs typeface="Times New Roman" pitchFamily="18" charset="0"/>
              </a:rPr>
              <a:t>ČSN 33 2000-7-704</a:t>
            </a:r>
            <a:r>
              <a:rPr lang="cs-CZ" altLang="cs-CZ" sz="2700" dirty="0" smtClean="0">
                <a:latin typeface="Times New Roman" pitchFamily="18" charset="0"/>
                <a:cs typeface="Times New Roman" pitchFamily="18" charset="0"/>
              </a:rPr>
              <a:t>	</a:t>
            </a:r>
          </a:p>
          <a:p>
            <a:pPr algn="just">
              <a:defRPr/>
            </a:pPr>
            <a:r>
              <a:rPr lang="cs-CZ" altLang="cs-CZ" sz="1800" dirty="0" smtClean="0">
                <a:latin typeface="Times New Roman" pitchFamily="18" charset="0"/>
                <a:cs typeface="Times New Roman" pitchFamily="18" charset="0"/>
              </a:rPr>
              <a:t>Tato norma přesně vymezuje zdroje pro sítě IT, které je možno provozovat bez hlídače izolačního stavu a také stanoví typy pohyblivých kabelů vhodných pro použití na staveništích a demolicích.		</a:t>
            </a:r>
          </a:p>
          <a:p>
            <a:pPr algn="just">
              <a:lnSpc>
                <a:spcPct val="80000"/>
              </a:lnSpc>
              <a:buNone/>
              <a:defRPr/>
            </a:pPr>
            <a:r>
              <a:rPr lang="cs-CZ" altLang="cs-CZ" sz="1800" dirty="0" smtClean="0">
                <a:latin typeface="Times New Roman" pitchFamily="18" charset="0"/>
                <a:cs typeface="Times New Roman" pitchFamily="18" charset="0"/>
              </a:rPr>
              <a:t>	Dále tato norma obsahuje přesnější vymezení objektů pro které se vztahuje, než uváděla původní norma ČSN 33 2000-7-704, kterou nahrazuje.</a:t>
            </a:r>
          </a:p>
          <a:p>
            <a:pPr algn="just">
              <a:lnSpc>
                <a:spcPct val="90000"/>
              </a:lnSpc>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Prozatímní elektrická zařízení</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nSpc>
                <a:spcPct val="80000"/>
              </a:lnSpc>
              <a:buNone/>
              <a:defRPr/>
            </a:pPr>
            <a:endParaRPr lang="cs-CZ" altLang="cs-CZ" sz="2700" dirty="0" smtClean="0">
              <a:latin typeface="Times New Roman" pitchFamily="18" charset="0"/>
              <a:cs typeface="Times New Roman" pitchFamily="18" charset="0"/>
            </a:endParaRPr>
          </a:p>
          <a:p>
            <a:pPr algn="just">
              <a:lnSpc>
                <a:spcPct val="80000"/>
              </a:lnSpc>
              <a:buNone/>
              <a:defRPr/>
            </a:pPr>
            <a:r>
              <a:rPr lang="cs-CZ" altLang="cs-CZ" sz="2500" dirty="0" smtClean="0">
                <a:latin typeface="Times New Roman" pitchFamily="18" charset="0"/>
                <a:cs typeface="Times New Roman" pitchFamily="18" charset="0"/>
              </a:rPr>
              <a:t>Rozdělení</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Na staveništi</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Průmyslových a výrobních závodech, na výzkumných vývojových a podobných pracovištích</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Výstavách a zábavných podnicích</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Krátkodobá prozatímní zařízení – do 3 dnů</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Zařízení potřebná pro natáčení filmu a televizní přenosy </a:t>
            </a:r>
          </a:p>
          <a:p>
            <a:pPr marL="274320" lvl="1" algn="just">
              <a:lnSpc>
                <a:spcPct val="80000"/>
              </a:lnSpc>
              <a:spcBef>
                <a:spcPts val="600"/>
              </a:spcBef>
              <a:buClr>
                <a:schemeClr val="accent1"/>
              </a:buClr>
              <a:buNone/>
              <a:defRPr/>
            </a:pPr>
            <a:endParaRPr lang="cs-CZ" altLang="cs-CZ" sz="2500" dirty="0" smtClean="0">
              <a:solidFill>
                <a:schemeClr val="tx1"/>
              </a:solidFill>
              <a:latin typeface="Times New Roman" pitchFamily="18" charset="0"/>
              <a:cs typeface="Times New Roman" pitchFamily="18" charset="0"/>
            </a:endParaRPr>
          </a:p>
          <a:p>
            <a:pPr algn="just">
              <a:lnSpc>
                <a:spcPct val="80000"/>
              </a:lnSpc>
              <a:buNone/>
              <a:defRPr/>
            </a:pPr>
            <a:r>
              <a:rPr lang="cs-CZ" altLang="cs-CZ" sz="2500" dirty="0" smtClean="0">
                <a:latin typeface="Times New Roman" pitchFamily="18" charset="0"/>
                <a:cs typeface="Times New Roman" pitchFamily="18" charset="0"/>
              </a:rPr>
              <a:t>Obecná ustanovení</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Zřizuje pouze odborník</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Zařízení musí být opatřeno hlavním vypínačem označeným tabulkou</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Zařízení se musí v době mimo provoz vypínat</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Nesmí se zřizovat v prostředí s nebezpečím výbuchu a požáru</a:t>
            </a:r>
          </a:p>
          <a:p>
            <a:pPr algn="just">
              <a:lnSpc>
                <a:spcPct val="90000"/>
              </a:lnSpc>
            </a:pPr>
            <a:endParaRPr lang="cs-CZ" altLang="cs-CZ" sz="2500" dirty="0" smtClean="0">
              <a:latin typeface="Times New Roman" pitchFamily="18" charset="0"/>
              <a:cs typeface="Times New Roman" pitchFamily="18" charset="0"/>
            </a:endParaRP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err="1" smtClean="0">
                <a:latin typeface="Times New Roman" pitchFamily="18" charset="0"/>
                <a:cs typeface="Times New Roman" pitchFamily="18" charset="0"/>
              </a:rPr>
              <a:t>Rozváděče</a:t>
            </a:r>
            <a:r>
              <a:rPr lang="cs-CZ" altLang="cs-CZ" sz="2900" dirty="0" smtClean="0">
                <a:latin typeface="Times New Roman" pitchFamily="18" charset="0"/>
                <a:cs typeface="Times New Roman" pitchFamily="18" charset="0"/>
              </a:rPr>
              <a:t> </a:t>
            </a:r>
            <a:r>
              <a:rPr lang="cs-CZ" altLang="cs-CZ" sz="2900" dirty="0" err="1" smtClean="0">
                <a:latin typeface="Times New Roman" pitchFamily="18" charset="0"/>
                <a:cs typeface="Times New Roman" pitchFamily="18" charset="0"/>
              </a:rPr>
              <a:t>nn</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p:txBody>
          <a:bodyPr>
            <a:normAutofit lnSpcReduction="10000"/>
          </a:bodyPr>
          <a:lstStyle/>
          <a:p>
            <a:endParaRPr lang="cs-CZ" dirty="0" smtClean="0"/>
          </a:p>
          <a:p>
            <a:pPr>
              <a:buNone/>
            </a:pPr>
            <a:r>
              <a:rPr lang="cs-CZ" altLang="cs-CZ" sz="2500" dirty="0" smtClean="0">
                <a:latin typeface="Times New Roman" pitchFamily="18" charset="0"/>
                <a:cs typeface="Times New Roman" pitchFamily="18" charset="0"/>
              </a:rPr>
              <a:t>Rozdělení podle použití:</a:t>
            </a:r>
          </a:p>
          <a:p>
            <a:pPr marL="274320" lvl="1" algn="just">
              <a:spcBef>
                <a:spcPts val="600"/>
              </a:spcBef>
              <a:buClr>
                <a:schemeClr val="accent1"/>
              </a:buClr>
            </a:pPr>
            <a:r>
              <a:rPr lang="cs-CZ" altLang="cs-CZ" sz="2500" dirty="0" smtClean="0">
                <a:solidFill>
                  <a:schemeClr val="tx1"/>
                </a:solidFill>
                <a:latin typeface="Times New Roman" pitchFamily="18" charset="0"/>
                <a:cs typeface="Times New Roman" pitchFamily="18" charset="0"/>
              </a:rPr>
              <a:t>rozpojovací jistící</a:t>
            </a:r>
          </a:p>
          <a:p>
            <a:pPr marL="274320" lvl="1" algn="just">
              <a:spcBef>
                <a:spcPts val="600"/>
              </a:spcBef>
              <a:buClr>
                <a:schemeClr val="accent1"/>
              </a:buClr>
            </a:pPr>
            <a:r>
              <a:rPr lang="cs-CZ" altLang="cs-CZ" sz="2500" dirty="0" smtClean="0">
                <a:solidFill>
                  <a:schemeClr val="tx1"/>
                </a:solidFill>
                <a:latin typeface="Times New Roman" pitchFamily="18" charset="0"/>
                <a:cs typeface="Times New Roman" pitchFamily="18" charset="0"/>
              </a:rPr>
              <a:t>přípojkové</a:t>
            </a:r>
          </a:p>
          <a:p>
            <a:pPr marL="274320" lvl="1" algn="just">
              <a:spcBef>
                <a:spcPts val="600"/>
              </a:spcBef>
              <a:buClr>
                <a:schemeClr val="accent1"/>
              </a:buClr>
            </a:pPr>
            <a:r>
              <a:rPr lang="cs-CZ" altLang="cs-CZ" sz="2500" dirty="0" smtClean="0">
                <a:solidFill>
                  <a:schemeClr val="tx1"/>
                </a:solidFill>
                <a:latin typeface="Times New Roman" pitchFamily="18" charset="0"/>
                <a:cs typeface="Times New Roman" pitchFamily="18" charset="0"/>
              </a:rPr>
              <a:t>elektroměrové</a:t>
            </a:r>
          </a:p>
          <a:p>
            <a:pPr marL="274320" lvl="1" algn="just">
              <a:spcBef>
                <a:spcPts val="600"/>
              </a:spcBef>
              <a:buClr>
                <a:schemeClr val="accent1"/>
              </a:buClr>
            </a:pPr>
            <a:r>
              <a:rPr lang="cs-CZ" altLang="cs-CZ" sz="2500" dirty="0" smtClean="0">
                <a:solidFill>
                  <a:schemeClr val="tx1"/>
                </a:solidFill>
                <a:latin typeface="Times New Roman" pitchFamily="18" charset="0"/>
                <a:cs typeface="Times New Roman" pitchFamily="18" charset="0"/>
              </a:rPr>
              <a:t>modulové rozvodnice</a:t>
            </a:r>
          </a:p>
          <a:p>
            <a:pPr lvl="1">
              <a:buNone/>
            </a:pPr>
            <a:endParaRPr lang="cs-CZ" sz="1800" dirty="0" smtClean="0"/>
          </a:p>
          <a:p>
            <a:pPr>
              <a:buNone/>
            </a:pPr>
            <a:r>
              <a:rPr lang="cs-CZ" altLang="cs-CZ" sz="2500" dirty="0" smtClean="0">
                <a:latin typeface="Times New Roman" pitchFamily="18" charset="0"/>
                <a:cs typeface="Times New Roman" pitchFamily="18" charset="0"/>
              </a:rPr>
              <a:t>Rozdělení podle provedení:</a:t>
            </a:r>
          </a:p>
          <a:p>
            <a:pPr marL="274320" lvl="1" algn="just">
              <a:spcBef>
                <a:spcPts val="600"/>
              </a:spcBef>
              <a:buClr>
                <a:schemeClr val="accent1"/>
              </a:buClr>
            </a:pPr>
            <a:r>
              <a:rPr lang="cs-CZ" altLang="cs-CZ" sz="2500" dirty="0" smtClean="0">
                <a:solidFill>
                  <a:schemeClr val="tx1"/>
                </a:solidFill>
                <a:latin typeface="Times New Roman" pitchFamily="18" charset="0"/>
                <a:cs typeface="Times New Roman" pitchFamily="18" charset="0"/>
              </a:rPr>
              <a:t>pro osazení do výklenku ve stěně nebo zděném pilíři</a:t>
            </a:r>
          </a:p>
          <a:p>
            <a:pPr marL="274320" lvl="1" algn="just">
              <a:spcBef>
                <a:spcPts val="600"/>
              </a:spcBef>
              <a:buClr>
                <a:schemeClr val="accent1"/>
              </a:buClr>
            </a:pPr>
            <a:r>
              <a:rPr lang="cs-CZ" altLang="cs-CZ" sz="2500" dirty="0" smtClean="0">
                <a:solidFill>
                  <a:schemeClr val="tx1"/>
                </a:solidFill>
                <a:latin typeface="Times New Roman" pitchFamily="18" charset="0"/>
                <a:cs typeface="Times New Roman" pitchFamily="18" charset="0"/>
              </a:rPr>
              <a:t>pro upevnění na opěrný bod venkovního vedení (na sloup)</a:t>
            </a:r>
          </a:p>
          <a:p>
            <a:pPr marL="274320" lvl="1" algn="just">
              <a:spcBef>
                <a:spcPts val="600"/>
              </a:spcBef>
              <a:buClr>
                <a:schemeClr val="accent1"/>
              </a:buClr>
            </a:pPr>
            <a:r>
              <a:rPr lang="cs-CZ" altLang="cs-CZ" sz="2500" dirty="0" smtClean="0">
                <a:solidFill>
                  <a:schemeClr val="tx1"/>
                </a:solidFill>
                <a:latin typeface="Times New Roman" pitchFamily="18" charset="0"/>
                <a:cs typeface="Times New Roman" pitchFamily="18" charset="0"/>
              </a:rPr>
              <a:t>kompaktní pilíře</a:t>
            </a:r>
          </a:p>
        </p:txBody>
      </p:sp>
      <p:pic>
        <p:nvPicPr>
          <p:cNvPr id="4" name="Picture 6"/>
          <p:cNvPicPr>
            <a:picLocks noChangeAspect="1" noChangeArrowheads="1"/>
          </p:cNvPicPr>
          <p:nvPr/>
        </p:nvPicPr>
        <p:blipFill>
          <a:blip r:embed="rId2" cstate="print"/>
          <a:srcRect/>
          <a:stretch>
            <a:fillRect/>
          </a:stretch>
        </p:blipFill>
        <p:spPr bwMode="auto">
          <a:xfrm>
            <a:off x="3851920" y="1844824"/>
            <a:ext cx="1428750" cy="1577975"/>
          </a:xfrm>
          <a:prstGeom prst="rect">
            <a:avLst/>
          </a:prstGeom>
          <a:noFill/>
          <a:ln w="9525">
            <a:noFill/>
            <a:miter lim="800000"/>
            <a:headEnd/>
            <a:tailEnd/>
          </a:ln>
        </p:spPr>
      </p:pic>
      <p:pic>
        <p:nvPicPr>
          <p:cNvPr id="5" name="Picture 7"/>
          <p:cNvPicPr>
            <a:picLocks noChangeAspect="1" noChangeArrowheads="1"/>
          </p:cNvPicPr>
          <p:nvPr/>
        </p:nvPicPr>
        <p:blipFill>
          <a:blip r:embed="rId3" cstate="print"/>
          <a:srcRect/>
          <a:stretch>
            <a:fillRect/>
          </a:stretch>
        </p:blipFill>
        <p:spPr bwMode="auto">
          <a:xfrm>
            <a:off x="6156176" y="1844824"/>
            <a:ext cx="2088232" cy="244827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První pomoc při úrazu elektrickým proudem</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nSpc>
                <a:spcPct val="80000"/>
              </a:lnSpc>
              <a:buNone/>
              <a:defRPr/>
            </a:pPr>
            <a:endParaRPr lang="cs-CZ" altLang="cs-CZ" sz="2500" dirty="0" smtClean="0">
              <a:latin typeface="Times New Roman" pitchFamily="18" charset="0"/>
              <a:cs typeface="Times New Roman" pitchFamily="18" charset="0"/>
            </a:endParaRPr>
          </a:p>
          <a:p>
            <a:pPr>
              <a:lnSpc>
                <a:spcPct val="80000"/>
              </a:lnSpc>
              <a:buNone/>
              <a:defRPr/>
            </a:pPr>
            <a:r>
              <a:rPr lang="cs-CZ" altLang="cs-CZ" sz="2500" dirty="0" smtClean="0">
                <a:latin typeface="Times New Roman" pitchFamily="18" charset="0"/>
                <a:cs typeface="Times New Roman" pitchFamily="18" charset="0"/>
              </a:rPr>
              <a:t>Povinnost zaměstnavatele</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bezplatné poskytování ochranných a pracovních pomůcek vybavení pomůckami pro poskytování první pomoci</a:t>
            </a:r>
          </a:p>
          <a:p>
            <a:pPr marL="274320" lvl="1" algn="just">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školení poskytování první pomoci</a:t>
            </a:r>
          </a:p>
          <a:p>
            <a:pPr marL="274320" lvl="1">
              <a:lnSpc>
                <a:spcPct val="80000"/>
              </a:lnSpc>
              <a:spcBef>
                <a:spcPts val="600"/>
              </a:spcBef>
              <a:buClr>
                <a:schemeClr val="accent1"/>
              </a:buClr>
              <a:buNone/>
              <a:defRPr/>
            </a:pPr>
            <a:endParaRPr lang="cs-CZ" altLang="cs-CZ" sz="2500" dirty="0" smtClean="0">
              <a:solidFill>
                <a:schemeClr val="tx1"/>
              </a:solidFill>
              <a:latin typeface="Times New Roman" pitchFamily="18" charset="0"/>
              <a:cs typeface="Times New Roman" pitchFamily="18" charset="0"/>
            </a:endParaRPr>
          </a:p>
          <a:p>
            <a:pPr>
              <a:lnSpc>
                <a:spcPct val="80000"/>
              </a:lnSpc>
              <a:buNone/>
              <a:defRPr/>
            </a:pPr>
            <a:endParaRPr lang="cs-CZ" altLang="cs-CZ" sz="2500" dirty="0" smtClean="0">
              <a:latin typeface="Times New Roman" pitchFamily="18" charset="0"/>
              <a:cs typeface="Times New Roman" pitchFamily="18" charset="0"/>
            </a:endParaRPr>
          </a:p>
          <a:p>
            <a:pPr>
              <a:lnSpc>
                <a:spcPct val="80000"/>
              </a:lnSpc>
              <a:buNone/>
              <a:defRPr/>
            </a:pPr>
            <a:r>
              <a:rPr lang="cs-CZ" altLang="cs-CZ" sz="2500" dirty="0" smtClean="0">
                <a:latin typeface="Times New Roman" pitchFamily="18" charset="0"/>
                <a:cs typeface="Times New Roman" pitchFamily="18" charset="0"/>
              </a:rPr>
              <a:t>Povinnosti zaměstnance</a:t>
            </a:r>
          </a:p>
          <a:p>
            <a:pPr marL="274320" lvl="1">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dbát o svou vlastní bezpečnost</a:t>
            </a:r>
          </a:p>
          <a:p>
            <a:pPr marL="274320" lvl="1">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dodržovat právní předpisy</a:t>
            </a:r>
          </a:p>
          <a:p>
            <a:pPr marL="274320" lvl="1">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používat předepsané ochranné a pracovní pomůcky</a:t>
            </a:r>
          </a:p>
          <a:p>
            <a:pPr marL="274320" lvl="1">
              <a:lnSpc>
                <a:spcPct val="80000"/>
              </a:lnSpc>
              <a:spcBef>
                <a:spcPts val="600"/>
              </a:spcBef>
              <a:buClr>
                <a:schemeClr val="accent1"/>
              </a:buClr>
              <a:defRPr/>
            </a:pPr>
            <a:r>
              <a:rPr lang="cs-CZ" altLang="cs-CZ" sz="1800" dirty="0" smtClean="0">
                <a:solidFill>
                  <a:schemeClr val="tx1"/>
                </a:solidFill>
                <a:latin typeface="Times New Roman" pitchFamily="18" charset="0"/>
                <a:cs typeface="Times New Roman" pitchFamily="18" charset="0"/>
              </a:rPr>
              <a:t>účastnit se školení a výcviků</a:t>
            </a: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První pomoc při úrazu elektrickým proudem</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nSpc>
                <a:spcPct val="80000"/>
              </a:lnSpc>
              <a:buNone/>
              <a:defRPr/>
            </a:pPr>
            <a:endParaRPr lang="cs-CZ" altLang="cs-CZ" sz="2500" dirty="0" smtClean="0">
              <a:latin typeface="Times New Roman" pitchFamily="18" charset="0"/>
              <a:cs typeface="Times New Roman" pitchFamily="18" charset="0"/>
            </a:endParaRPr>
          </a:p>
          <a:p>
            <a:pPr marL="381000" indent="-381000">
              <a:lnSpc>
                <a:spcPct val="90000"/>
              </a:lnSpc>
              <a:buNone/>
              <a:defRPr/>
            </a:pPr>
            <a:r>
              <a:rPr lang="cs-CZ" altLang="cs-CZ" sz="2500" dirty="0" smtClean="0">
                <a:latin typeface="Times New Roman" pitchFamily="18" charset="0"/>
                <a:cs typeface="Times New Roman" pitchFamily="18" charset="0"/>
              </a:rPr>
              <a:t>Vyproštění</a:t>
            </a:r>
          </a:p>
          <a:p>
            <a:pPr marL="273600" lvl="1" indent="-273600">
              <a:lnSpc>
                <a:spcPct val="90000"/>
              </a:lnSpc>
              <a:buClr>
                <a:schemeClr val="accent1"/>
              </a:buClr>
              <a:defRPr/>
            </a:pPr>
            <a:r>
              <a:rPr lang="cs-CZ" altLang="cs-CZ" sz="1900" dirty="0" smtClean="0">
                <a:solidFill>
                  <a:schemeClr val="tx1"/>
                </a:solidFill>
                <a:latin typeface="Times New Roman" pitchFamily="18" charset="0"/>
                <a:cs typeface="Times New Roman" pitchFamily="18" charset="0"/>
              </a:rPr>
              <a:t>vypnutím přívodu elektrického proudu</a:t>
            </a:r>
          </a:p>
          <a:p>
            <a:pPr marL="273600" lvl="1" indent="-273600">
              <a:lnSpc>
                <a:spcPct val="90000"/>
              </a:lnSpc>
              <a:buClr>
                <a:schemeClr val="accent1"/>
              </a:buClr>
              <a:defRPr/>
            </a:pPr>
            <a:r>
              <a:rPr lang="cs-CZ" altLang="cs-CZ" sz="1900" dirty="0" smtClean="0">
                <a:solidFill>
                  <a:schemeClr val="tx1"/>
                </a:solidFill>
                <a:latin typeface="Times New Roman" pitchFamily="18" charset="0"/>
                <a:cs typeface="Times New Roman" pitchFamily="18" charset="0"/>
              </a:rPr>
              <a:t>odtažením postiženého z dosahu proudu</a:t>
            </a:r>
          </a:p>
          <a:p>
            <a:pPr marL="273600" lvl="1" indent="-273600">
              <a:lnSpc>
                <a:spcPct val="90000"/>
              </a:lnSpc>
              <a:buClr>
                <a:schemeClr val="accent1"/>
              </a:buClr>
              <a:defRPr/>
            </a:pPr>
            <a:r>
              <a:rPr lang="cs-CZ" altLang="cs-CZ" sz="1900" dirty="0" smtClean="0">
                <a:solidFill>
                  <a:schemeClr val="tx1"/>
                </a:solidFill>
                <a:latin typeface="Times New Roman" pitchFamily="18" charset="0"/>
                <a:cs typeface="Times New Roman" pitchFamily="18" charset="0"/>
              </a:rPr>
              <a:t>odsunutím zdroje úrazu z dosahu postiženého</a:t>
            </a:r>
          </a:p>
          <a:p>
            <a:pPr marL="273600" lvl="1" indent="-273600">
              <a:lnSpc>
                <a:spcPct val="90000"/>
              </a:lnSpc>
              <a:buClr>
                <a:schemeClr val="accent1"/>
              </a:buClr>
              <a:defRPr/>
            </a:pPr>
            <a:r>
              <a:rPr lang="cs-CZ" altLang="cs-CZ" sz="1900" dirty="0" smtClean="0">
                <a:solidFill>
                  <a:schemeClr val="tx1"/>
                </a:solidFill>
                <a:latin typeface="Times New Roman" pitchFamily="18" charset="0"/>
                <a:cs typeface="Times New Roman" pitchFamily="18" charset="0"/>
              </a:rPr>
              <a:t>přerušením přívodu elektrického proudu</a:t>
            </a:r>
          </a:p>
          <a:p>
            <a:pPr marL="273600" lvl="1" indent="-273600">
              <a:lnSpc>
                <a:spcPct val="90000"/>
              </a:lnSpc>
              <a:buClr>
                <a:schemeClr val="accent1"/>
              </a:buClr>
              <a:defRPr/>
            </a:pPr>
            <a:r>
              <a:rPr lang="cs-CZ" altLang="cs-CZ" sz="1900" dirty="0" smtClean="0">
                <a:solidFill>
                  <a:srgbClr val="FF0000"/>
                </a:solidFill>
                <a:latin typeface="Times New Roman" pitchFamily="18" charset="0"/>
                <a:cs typeface="Times New Roman" pitchFamily="18" charset="0"/>
              </a:rPr>
              <a:t>CHRÁNIT SÁM SEBE !</a:t>
            </a:r>
          </a:p>
          <a:p>
            <a:pPr marL="800100" lvl="1" indent="-342900">
              <a:lnSpc>
                <a:spcPct val="90000"/>
              </a:lnSpc>
              <a:buNone/>
              <a:defRPr/>
            </a:pPr>
            <a:endParaRPr lang="cs-CZ" altLang="cs-CZ" sz="2500" dirty="0" smtClean="0">
              <a:solidFill>
                <a:schemeClr val="tx1"/>
              </a:solidFill>
              <a:latin typeface="Times New Roman" pitchFamily="18" charset="0"/>
              <a:cs typeface="Times New Roman" pitchFamily="18" charset="0"/>
            </a:endParaRPr>
          </a:p>
          <a:p>
            <a:pPr marL="381000" indent="-381000">
              <a:lnSpc>
                <a:spcPct val="90000"/>
              </a:lnSpc>
              <a:buNone/>
              <a:defRPr/>
            </a:pPr>
            <a:r>
              <a:rPr lang="cs-CZ" altLang="cs-CZ" sz="2500" dirty="0" smtClean="0">
                <a:latin typeface="Times New Roman" pitchFamily="18" charset="0"/>
                <a:cs typeface="Times New Roman" pitchFamily="18" charset="0"/>
              </a:rPr>
              <a:t>Vyšetření zdravotního stavu postiženého</a:t>
            </a:r>
          </a:p>
          <a:p>
            <a:pPr marL="273600" lvl="1" indent="-273600">
              <a:lnSpc>
                <a:spcPct val="90000"/>
              </a:lnSpc>
              <a:buClr>
                <a:schemeClr val="accent1"/>
              </a:buClr>
              <a:defRPr/>
            </a:pPr>
            <a:r>
              <a:rPr lang="cs-CZ" altLang="cs-CZ" sz="1800" dirty="0" smtClean="0">
                <a:solidFill>
                  <a:schemeClr val="tx1"/>
                </a:solidFill>
                <a:latin typeface="Times New Roman" pitchFamily="18" charset="0"/>
                <a:cs typeface="Times New Roman" pitchFamily="18" charset="0"/>
              </a:rPr>
              <a:t>je postižený při vědomí?</a:t>
            </a:r>
          </a:p>
          <a:p>
            <a:pPr marL="273600" lvl="1" indent="-273600">
              <a:lnSpc>
                <a:spcPct val="90000"/>
              </a:lnSpc>
              <a:buClr>
                <a:schemeClr val="accent1"/>
              </a:buClr>
              <a:defRPr/>
            </a:pPr>
            <a:r>
              <a:rPr lang="cs-CZ" altLang="cs-CZ" sz="1800" dirty="0" smtClean="0">
                <a:solidFill>
                  <a:schemeClr val="tx1"/>
                </a:solidFill>
                <a:latin typeface="Times New Roman" pitchFamily="18" charset="0"/>
                <a:cs typeface="Times New Roman" pitchFamily="18" charset="0"/>
              </a:rPr>
              <a:t>dýchá?</a:t>
            </a:r>
          </a:p>
          <a:p>
            <a:pPr marL="273600" lvl="1" indent="-273600">
              <a:lnSpc>
                <a:spcPct val="90000"/>
              </a:lnSpc>
              <a:buClr>
                <a:schemeClr val="accent1"/>
              </a:buClr>
              <a:defRPr/>
            </a:pPr>
            <a:r>
              <a:rPr lang="cs-CZ" altLang="cs-CZ" sz="1800" dirty="0" smtClean="0">
                <a:solidFill>
                  <a:schemeClr val="tx1"/>
                </a:solidFill>
                <a:latin typeface="Times New Roman" pitchFamily="18" charset="0"/>
                <a:cs typeface="Times New Roman" pitchFamily="18" charset="0"/>
              </a:rPr>
              <a:t>je dýchání dostatečné?</a:t>
            </a:r>
          </a:p>
          <a:p>
            <a:pPr marL="273600" lvl="1" indent="-273600">
              <a:lnSpc>
                <a:spcPct val="90000"/>
              </a:lnSpc>
              <a:buClr>
                <a:schemeClr val="accent1"/>
              </a:buClr>
              <a:defRPr/>
            </a:pPr>
            <a:r>
              <a:rPr lang="cs-CZ" altLang="cs-CZ" sz="1800" dirty="0" smtClean="0">
                <a:solidFill>
                  <a:schemeClr val="tx1"/>
                </a:solidFill>
                <a:latin typeface="Times New Roman" pitchFamily="18" charset="0"/>
                <a:cs typeface="Times New Roman" pitchFamily="18" charset="0"/>
              </a:rPr>
              <a:t>je hmatný tep na krční tepně?</a:t>
            </a:r>
          </a:p>
          <a:p>
            <a:pPr algn="just">
              <a:lnSpc>
                <a:spcPct val="90000"/>
              </a:lnSpc>
            </a:pPr>
            <a:endParaRPr lang="cs-CZ" altLang="cs-CZ" sz="2500" dirty="0" smtClean="0">
              <a:latin typeface="Times New Roman" pitchFamily="18" charset="0"/>
              <a:cs typeface="Times New Roman" pitchFamily="18" charset="0"/>
            </a:endParaRPr>
          </a:p>
          <a:p>
            <a:pPr marL="273600" indent="-273600" algn="just"/>
            <a:endParaRPr lang="cs-CZ" altLang="cs-CZ" sz="2500" dirty="0" smtClean="0">
              <a:latin typeface="Times New Roman" pitchFamily="18" charset="0"/>
              <a:cs typeface="Times New Roman" pitchFamily="18" charset="0"/>
            </a:endParaRPr>
          </a:p>
          <a:p>
            <a:endParaRPr lang="cs-CZ" altLang="cs-CZ" sz="2500" dirty="0" smtClean="0">
              <a:latin typeface="Times New Roman" pitchFamily="18" charset="0"/>
              <a:cs typeface="Times New Roman" pitchFamily="18" charset="0"/>
            </a:endParaRPr>
          </a:p>
          <a:p>
            <a:pPr>
              <a:buNone/>
            </a:pPr>
            <a:endParaRPr lang="cs-CZ" altLang="cs-CZ" sz="25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První pomoc při úrazu elektrickým proudem</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5040560"/>
          </a:xfrm>
        </p:spPr>
        <p:txBody>
          <a:bodyPr>
            <a:normAutofit fontScale="47500" lnSpcReduction="20000"/>
          </a:bodyPr>
          <a:lstStyle/>
          <a:p>
            <a:pPr marL="381000" indent="-381000">
              <a:lnSpc>
                <a:spcPct val="90000"/>
              </a:lnSpc>
              <a:buNone/>
              <a:defRPr/>
            </a:pPr>
            <a:r>
              <a:rPr lang="cs-CZ" altLang="cs-CZ" sz="5300" dirty="0" smtClean="0">
                <a:latin typeface="Times New Roman" pitchFamily="18" charset="0"/>
                <a:cs typeface="Times New Roman" pitchFamily="18" charset="0"/>
              </a:rPr>
              <a:t>základní postupy při první pomoci</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uvolnění dýchacích cest a udržení jejich průchodnosti</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umělé dýchání</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nepřímá srdeční masáž</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kombinace umělého dýchání a nepřímé srdeční masáže</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1 zachránce – 15 stlačení na 2 vdechy</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2 zachránci – 80 stlačení a 10-12 vdechy/minutu (poměr 5:1)</a:t>
            </a:r>
          </a:p>
          <a:p>
            <a:pPr marL="381000" lvl="2" indent="-381000">
              <a:lnSpc>
                <a:spcPct val="90000"/>
              </a:lnSpc>
              <a:spcBef>
                <a:spcPts val="600"/>
              </a:spcBef>
              <a:buClr>
                <a:schemeClr val="accent1"/>
              </a:buClr>
              <a:buNone/>
              <a:defRPr/>
            </a:pPr>
            <a:endParaRPr lang="cs-CZ" altLang="cs-CZ" sz="2600" dirty="0" smtClean="0">
              <a:latin typeface="Times New Roman" pitchFamily="18" charset="0"/>
              <a:cs typeface="Times New Roman" pitchFamily="18" charset="0"/>
            </a:endParaRPr>
          </a:p>
          <a:p>
            <a:pPr marL="381000" lvl="2" indent="-381000">
              <a:lnSpc>
                <a:spcPct val="90000"/>
              </a:lnSpc>
              <a:spcBef>
                <a:spcPts val="600"/>
              </a:spcBef>
              <a:buClr>
                <a:schemeClr val="accent1"/>
              </a:buClr>
              <a:buNone/>
              <a:defRPr/>
            </a:pPr>
            <a:r>
              <a:rPr lang="cs-CZ" altLang="cs-CZ" sz="5300" dirty="0" err="1" smtClean="0">
                <a:latin typeface="Times New Roman" pitchFamily="18" charset="0"/>
                <a:cs typeface="Times New Roman" pitchFamily="18" charset="0"/>
              </a:rPr>
              <a:t>protišoková</a:t>
            </a:r>
            <a:r>
              <a:rPr lang="cs-CZ" altLang="cs-CZ" sz="5300" dirty="0" smtClean="0">
                <a:latin typeface="Times New Roman" pitchFamily="18" charset="0"/>
                <a:cs typeface="Times New Roman" pitchFamily="18" charset="0"/>
              </a:rPr>
              <a:t> opatření (5T)</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ticho, teplo, tekutiny, tišení bolesti, transport</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stabilizovaná poloha</a:t>
            </a:r>
          </a:p>
          <a:p>
            <a:pPr marL="381000" lvl="2" indent="-381000">
              <a:lnSpc>
                <a:spcPct val="90000"/>
              </a:lnSpc>
              <a:spcBef>
                <a:spcPts val="600"/>
              </a:spcBef>
              <a:buClr>
                <a:schemeClr val="accent1"/>
              </a:buClr>
              <a:buNone/>
              <a:defRPr/>
            </a:pPr>
            <a:endParaRPr lang="cs-CZ" altLang="cs-CZ" sz="2600" dirty="0" smtClean="0">
              <a:latin typeface="Times New Roman" pitchFamily="18" charset="0"/>
              <a:cs typeface="Times New Roman" pitchFamily="18" charset="0"/>
            </a:endParaRPr>
          </a:p>
          <a:p>
            <a:pPr marL="381000" indent="-381000">
              <a:lnSpc>
                <a:spcPct val="90000"/>
              </a:lnSpc>
              <a:buNone/>
              <a:defRPr/>
            </a:pPr>
            <a:r>
              <a:rPr lang="cs-CZ" altLang="cs-CZ" sz="5300" dirty="0" smtClean="0">
                <a:latin typeface="Times New Roman" pitchFamily="18" charset="0"/>
                <a:cs typeface="Times New Roman" pitchFamily="18" charset="0"/>
              </a:rPr>
              <a:t>další úkony první pomoci</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zastavení zevního krvácení tlakovým obvazem</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pokrytí popálenin rouškou nebo čistou textilií</a:t>
            </a:r>
          </a:p>
          <a:p>
            <a:pPr marL="381000" lvl="2" indent="-381000">
              <a:lnSpc>
                <a:spcPct val="90000"/>
              </a:lnSpc>
              <a:spcBef>
                <a:spcPts val="600"/>
              </a:spcBef>
              <a:buClr>
                <a:schemeClr val="accent1"/>
              </a:buClr>
              <a:defRPr/>
            </a:pPr>
            <a:r>
              <a:rPr lang="cs-CZ" altLang="cs-CZ" sz="3800" dirty="0" smtClean="0">
                <a:latin typeface="Times New Roman" pitchFamily="18" charset="0"/>
                <a:cs typeface="Times New Roman" pitchFamily="18" charset="0"/>
              </a:rPr>
              <a:t>pokrytí ran krycím obvazem</a:t>
            </a:r>
          </a:p>
          <a:p>
            <a:pPr marL="381000" lvl="2" indent="-381000">
              <a:lnSpc>
                <a:spcPct val="90000"/>
              </a:lnSpc>
              <a:spcBef>
                <a:spcPts val="600"/>
              </a:spcBef>
              <a:buClr>
                <a:schemeClr val="accent1"/>
              </a:buClr>
              <a:buNone/>
              <a:defRPr/>
            </a:pPr>
            <a:endParaRPr lang="cs-CZ" altLang="cs-CZ" sz="2600" dirty="0" smtClean="0">
              <a:latin typeface="Times New Roman" pitchFamily="18" charset="0"/>
              <a:cs typeface="Times New Roman" pitchFamily="18" charset="0"/>
            </a:endParaRPr>
          </a:p>
          <a:p>
            <a:pPr marL="381000" indent="-381000">
              <a:lnSpc>
                <a:spcPct val="90000"/>
              </a:lnSpc>
              <a:buNone/>
              <a:defRPr/>
            </a:pPr>
            <a:r>
              <a:rPr lang="cs-CZ" altLang="cs-CZ" sz="5300" dirty="0" smtClean="0">
                <a:latin typeface="Times New Roman" pitchFamily="18" charset="0"/>
                <a:cs typeface="Times New Roman" pitchFamily="18" charset="0"/>
              </a:rPr>
              <a:t>přivolání odborné zdravotnické pomoci</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Základní charakteristiky elektrických zařízení</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5040560"/>
          </a:xfrm>
        </p:spPr>
        <p:txBody>
          <a:bodyPr>
            <a:noAutofit/>
          </a:bodyPr>
          <a:lstStyle/>
          <a:p>
            <a:pPr algn="just">
              <a:defRPr/>
            </a:pPr>
            <a:r>
              <a:rPr lang="cs-CZ" altLang="cs-CZ" sz="2000" dirty="0" smtClean="0">
                <a:latin typeface="Times New Roman" pitchFamily="18" charset="0"/>
                <a:cs typeface="Times New Roman" pitchFamily="18" charset="0"/>
              </a:rPr>
              <a:t>Elektrická zařízení se musí volit a zřizovat v souladu s opatřeními zajišťujícími bezpečnou a řádnou funkci a přiměřenou odolnost vnějším vlivům.</a:t>
            </a:r>
          </a:p>
          <a:p>
            <a:pPr algn="just">
              <a:defRPr/>
            </a:pPr>
            <a:endParaRPr lang="cs-CZ" altLang="cs-CZ" sz="2000" dirty="0" smtClean="0">
              <a:latin typeface="Times New Roman" pitchFamily="18" charset="0"/>
              <a:cs typeface="Times New Roman" pitchFamily="18" charset="0"/>
            </a:endParaRPr>
          </a:p>
          <a:p>
            <a:pPr algn="just">
              <a:defRPr/>
            </a:pPr>
            <a:r>
              <a:rPr lang="cs-CZ" altLang="cs-CZ" sz="2000" dirty="0" smtClean="0">
                <a:latin typeface="Times New Roman" pitchFamily="18" charset="0"/>
                <a:cs typeface="Times New Roman" pitchFamily="18" charset="0"/>
              </a:rPr>
              <a:t>Posouzení vnějších vlivů pro každé zařízení.</a:t>
            </a:r>
          </a:p>
          <a:p>
            <a:pPr algn="just">
              <a:buNone/>
              <a:defRPr/>
            </a:pPr>
            <a:endParaRPr lang="cs-CZ" altLang="cs-CZ" sz="2000" dirty="0" smtClean="0">
              <a:latin typeface="Times New Roman" pitchFamily="18" charset="0"/>
              <a:cs typeface="Times New Roman" pitchFamily="18" charset="0"/>
            </a:endParaRPr>
          </a:p>
          <a:p>
            <a:pPr algn="just">
              <a:defRPr/>
            </a:pPr>
            <a:r>
              <a:rPr lang="cs-CZ" altLang="cs-CZ" sz="2000" dirty="0" smtClean="0">
                <a:latin typeface="Times New Roman" pitchFamily="18" charset="0"/>
                <a:cs typeface="Times New Roman" pitchFamily="18" charset="0"/>
              </a:rPr>
              <a:t>Ochrana osob a zvířat před úrazem el. proudem.</a:t>
            </a:r>
          </a:p>
          <a:p>
            <a:pPr algn="just">
              <a:defRPr/>
            </a:pPr>
            <a:endParaRPr lang="cs-CZ" altLang="cs-CZ" sz="2000" dirty="0" smtClean="0">
              <a:latin typeface="Times New Roman" pitchFamily="18" charset="0"/>
              <a:cs typeface="Times New Roman" pitchFamily="18" charset="0"/>
            </a:endParaRPr>
          </a:p>
          <a:p>
            <a:pPr algn="just">
              <a:defRPr/>
            </a:pPr>
            <a:r>
              <a:rPr lang="cs-CZ" altLang="cs-CZ" sz="2000" dirty="0" smtClean="0">
                <a:latin typeface="Times New Roman" pitchFamily="18" charset="0"/>
                <a:cs typeface="Times New Roman" pitchFamily="18" charset="0"/>
              </a:rPr>
              <a:t>Zamezit možnosti vznícení a šíření požáru.</a:t>
            </a:r>
          </a:p>
          <a:p>
            <a:pPr algn="just">
              <a:defRPr/>
            </a:pPr>
            <a:endParaRPr lang="cs-CZ" altLang="cs-CZ" sz="2000" dirty="0" smtClean="0">
              <a:latin typeface="Times New Roman" pitchFamily="18" charset="0"/>
              <a:cs typeface="Times New Roman" pitchFamily="18" charset="0"/>
            </a:endParaRPr>
          </a:p>
          <a:p>
            <a:pPr algn="just">
              <a:defRPr/>
            </a:pPr>
            <a:r>
              <a:rPr lang="cs-CZ" altLang="cs-CZ" sz="2000" dirty="0" smtClean="0">
                <a:latin typeface="Times New Roman" pitchFamily="18" charset="0"/>
                <a:cs typeface="Times New Roman" pitchFamily="18" charset="0"/>
              </a:rPr>
              <a:t>Zvláštní požadavky na zařízení v:</a:t>
            </a:r>
          </a:p>
          <a:p>
            <a:pPr marL="457200" indent="-457200" algn="just">
              <a:buClrTx/>
              <a:buFont typeface="+mj-lt"/>
              <a:buAutoNum type="alphaLcParenR"/>
              <a:defRPr/>
            </a:pPr>
            <a:r>
              <a:rPr lang="cs-CZ" altLang="cs-CZ" sz="1800" dirty="0" smtClean="0">
                <a:latin typeface="Times New Roman" pitchFamily="18" charset="0"/>
                <a:cs typeface="Times New Roman" pitchFamily="18" charset="0"/>
              </a:rPr>
              <a:t>omezených vodivých prostorách</a:t>
            </a:r>
          </a:p>
          <a:p>
            <a:pPr marL="457200" indent="-457200" algn="just">
              <a:buClrTx/>
              <a:buFont typeface="+mj-lt"/>
              <a:buAutoNum type="alphaLcParenR"/>
              <a:defRPr/>
            </a:pPr>
            <a:r>
              <a:rPr lang="cs-CZ" altLang="cs-CZ" sz="1800" dirty="0" smtClean="0">
                <a:latin typeface="Times New Roman" pitchFamily="18" charset="0"/>
                <a:cs typeface="Times New Roman" pitchFamily="18" charset="0"/>
              </a:rPr>
              <a:t>prostorách, kde se skladují, zpracovávají nebo jsou konstruovány z hořlavých materiálů.</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Základní charakteristiky elektrických zařízení</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5040560"/>
          </a:xfrm>
        </p:spPr>
        <p:txBody>
          <a:bodyPr>
            <a:noAutofit/>
          </a:bodyPr>
          <a:lstStyle/>
          <a:p>
            <a:pPr algn="just">
              <a:lnSpc>
                <a:spcPct val="80000"/>
              </a:lnSpc>
              <a:defRPr/>
            </a:pPr>
            <a:r>
              <a:rPr lang="cs-CZ" altLang="cs-CZ" sz="2000" dirty="0" smtClean="0">
                <a:latin typeface="Times New Roman" pitchFamily="18" charset="0"/>
                <a:cs typeface="Times New Roman" pitchFamily="18" charset="0"/>
              </a:rPr>
              <a:t>ČSN 33 2000-3 – zavádí způsob stanovení základních charakteristik z hlediska účelů, jejich vlivu a vzájemné slučitelnosti.</a:t>
            </a:r>
          </a:p>
          <a:p>
            <a:pPr algn="just">
              <a:lnSpc>
                <a:spcPct val="80000"/>
              </a:lnSpc>
              <a:defRPr/>
            </a:pPr>
            <a:endParaRPr lang="cs-CZ" altLang="cs-CZ" sz="2000" dirty="0" smtClean="0">
              <a:latin typeface="Times New Roman" pitchFamily="18" charset="0"/>
              <a:cs typeface="Times New Roman" pitchFamily="18" charset="0"/>
            </a:endParaRPr>
          </a:p>
          <a:p>
            <a:pPr algn="just">
              <a:lnSpc>
                <a:spcPct val="80000"/>
              </a:lnSpc>
              <a:defRPr/>
            </a:pPr>
            <a:r>
              <a:rPr lang="cs-CZ" altLang="cs-CZ" sz="2000" dirty="0" smtClean="0">
                <a:latin typeface="Times New Roman" pitchFamily="18" charset="0"/>
                <a:cs typeface="Times New Roman" pitchFamily="18" charset="0"/>
              </a:rPr>
              <a:t>Rozdělení prostorů podle působení vnějších vlivů:</a:t>
            </a:r>
          </a:p>
          <a:p>
            <a:pPr marL="457200" indent="-457200" algn="just">
              <a:lnSpc>
                <a:spcPct val="80000"/>
              </a:lnSpc>
              <a:buClrTx/>
              <a:buFont typeface="+mj-lt"/>
              <a:buAutoNum type="alphaLcParenR"/>
              <a:defRPr/>
            </a:pPr>
            <a:r>
              <a:rPr lang="cs-CZ" altLang="cs-CZ" sz="1800" dirty="0" smtClean="0">
                <a:latin typeface="Times New Roman" pitchFamily="18" charset="0"/>
                <a:cs typeface="Times New Roman" pitchFamily="18" charset="0"/>
              </a:rPr>
              <a:t>Normální</a:t>
            </a:r>
          </a:p>
          <a:p>
            <a:pPr marL="457200" indent="-457200" algn="just">
              <a:lnSpc>
                <a:spcPct val="80000"/>
              </a:lnSpc>
              <a:buClrTx/>
              <a:buFont typeface="+mj-lt"/>
              <a:buAutoNum type="alphaLcParenR"/>
              <a:defRPr/>
            </a:pPr>
            <a:r>
              <a:rPr lang="cs-CZ" altLang="cs-CZ" sz="1800" dirty="0" smtClean="0">
                <a:latin typeface="Times New Roman" pitchFamily="18" charset="0"/>
                <a:cs typeface="Times New Roman" pitchFamily="18" charset="0"/>
              </a:rPr>
              <a:t>Nebezpečné</a:t>
            </a:r>
          </a:p>
          <a:p>
            <a:pPr marL="457200" indent="-457200" algn="just">
              <a:lnSpc>
                <a:spcPct val="80000"/>
              </a:lnSpc>
              <a:buClrTx/>
              <a:buFont typeface="+mj-lt"/>
              <a:buAutoNum type="alphaLcParenR"/>
              <a:defRPr/>
            </a:pPr>
            <a:r>
              <a:rPr lang="cs-CZ" altLang="cs-CZ" sz="1800" dirty="0" smtClean="0">
                <a:latin typeface="Times New Roman" pitchFamily="18" charset="0"/>
                <a:cs typeface="Times New Roman" pitchFamily="18" charset="0"/>
              </a:rPr>
              <a:t>Zvlášť nebezpečné</a:t>
            </a:r>
          </a:p>
          <a:p>
            <a:pPr algn="just">
              <a:lnSpc>
                <a:spcPct val="80000"/>
              </a:lnSpc>
              <a:defRPr/>
            </a:pPr>
            <a:endParaRPr lang="cs-CZ" altLang="cs-CZ" sz="2000" dirty="0" smtClean="0">
              <a:latin typeface="Times New Roman" pitchFamily="18" charset="0"/>
              <a:cs typeface="Times New Roman" pitchFamily="18" charset="0"/>
            </a:endParaRPr>
          </a:p>
          <a:p>
            <a:pPr algn="just">
              <a:lnSpc>
                <a:spcPct val="80000"/>
              </a:lnSpc>
              <a:defRPr/>
            </a:pPr>
            <a:r>
              <a:rPr lang="cs-CZ" altLang="cs-CZ" sz="2000" dirty="0" smtClean="0">
                <a:latin typeface="Times New Roman" pitchFamily="18" charset="0"/>
                <a:cs typeface="Times New Roman" pitchFamily="18" charset="0"/>
              </a:rPr>
              <a:t>Třídění vnějších vlivů - označuje se dvěma velkými písmeny a číslicí (např. BE2).</a:t>
            </a:r>
          </a:p>
          <a:p>
            <a:pPr algn="just">
              <a:lnSpc>
                <a:spcPct val="80000"/>
              </a:lnSpc>
              <a:defRPr/>
            </a:pPr>
            <a:r>
              <a:rPr lang="cs-CZ" altLang="cs-CZ" sz="2000" dirty="0" smtClean="0">
                <a:latin typeface="Times New Roman" pitchFamily="18" charset="0"/>
                <a:cs typeface="Times New Roman" pitchFamily="18" charset="0"/>
              </a:rPr>
              <a:t>První písmeno – všeobecná kategorie vlivu:</a:t>
            </a:r>
          </a:p>
          <a:p>
            <a:pPr algn="just">
              <a:lnSpc>
                <a:spcPct val="80000"/>
              </a:lnSpc>
              <a:buNone/>
              <a:defRPr/>
            </a:pPr>
            <a:r>
              <a:rPr lang="cs-CZ" altLang="cs-CZ" sz="2000" dirty="0" smtClean="0">
                <a:latin typeface="Times New Roman" pitchFamily="18" charset="0"/>
                <a:cs typeface="Times New Roman" pitchFamily="18" charset="0"/>
              </a:rPr>
              <a:t>		</a:t>
            </a:r>
            <a:r>
              <a:rPr lang="cs-CZ" altLang="cs-CZ" sz="1800" dirty="0" smtClean="0">
                <a:latin typeface="Times New Roman" pitchFamily="18" charset="0"/>
                <a:cs typeface="Times New Roman" pitchFamily="18" charset="0"/>
              </a:rPr>
              <a:t>A – prostředí</a:t>
            </a:r>
          </a:p>
          <a:p>
            <a:pPr algn="just">
              <a:lnSpc>
                <a:spcPct val="80000"/>
              </a:lnSpc>
              <a:buNone/>
              <a:defRPr/>
            </a:pPr>
            <a:r>
              <a:rPr lang="cs-CZ" altLang="cs-CZ" sz="1800" dirty="0" smtClean="0">
                <a:latin typeface="Times New Roman" pitchFamily="18" charset="0"/>
                <a:cs typeface="Times New Roman" pitchFamily="18" charset="0"/>
              </a:rPr>
              <a:t>		B – využití</a:t>
            </a:r>
          </a:p>
          <a:p>
            <a:pPr algn="just">
              <a:lnSpc>
                <a:spcPct val="80000"/>
              </a:lnSpc>
              <a:buNone/>
              <a:defRPr/>
            </a:pPr>
            <a:r>
              <a:rPr lang="cs-CZ" altLang="cs-CZ" sz="1800" dirty="0" smtClean="0">
                <a:latin typeface="Times New Roman" pitchFamily="18" charset="0"/>
                <a:cs typeface="Times New Roman" pitchFamily="18" charset="0"/>
              </a:rPr>
              <a:t>		C – konstrukce budov</a:t>
            </a:r>
          </a:p>
          <a:p>
            <a:pPr algn="just">
              <a:lnSpc>
                <a:spcPct val="80000"/>
              </a:lnSpc>
              <a:defRPr/>
            </a:pPr>
            <a:r>
              <a:rPr lang="cs-CZ" altLang="cs-CZ" sz="2000" dirty="0" smtClean="0">
                <a:latin typeface="Times New Roman" pitchFamily="18" charset="0"/>
                <a:cs typeface="Times New Roman" pitchFamily="18" charset="0"/>
              </a:rPr>
              <a:t>Druhé písmeno – povaha vnějšího vlivu.</a:t>
            </a:r>
          </a:p>
          <a:p>
            <a:pPr algn="just">
              <a:lnSpc>
                <a:spcPct val="80000"/>
              </a:lnSpc>
              <a:defRPr/>
            </a:pPr>
            <a:r>
              <a:rPr lang="cs-CZ" altLang="cs-CZ" sz="2000" dirty="0" smtClean="0">
                <a:latin typeface="Times New Roman" pitchFamily="18" charset="0"/>
                <a:cs typeface="Times New Roman" pitchFamily="18" charset="0"/>
              </a:rPr>
              <a:t>Číslice – třída vnějšího vlivu.</a:t>
            </a:r>
          </a:p>
          <a:p>
            <a:pPr algn="just">
              <a:lnSpc>
                <a:spcPct val="80000"/>
              </a:lnSpc>
              <a:defRPr/>
            </a:pPr>
            <a:r>
              <a:rPr lang="cs-CZ" altLang="cs-CZ" sz="2000" dirty="0" smtClean="0">
                <a:latin typeface="Times New Roman" pitchFamily="18" charset="0"/>
                <a:cs typeface="Times New Roman" pitchFamily="18" charset="0"/>
              </a:rPr>
              <a:t>Posuzují se podle nejnebezpečnějšího vnějšího vlivu nebo jejich kombinace.</a:t>
            </a:r>
          </a:p>
          <a:p>
            <a:pPr algn="just">
              <a:defRPr/>
            </a:pPr>
            <a:endParaRPr lang="cs-CZ" altLang="cs-CZ" sz="2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just"/>
            <a:r>
              <a:rPr lang="cs-CZ" altLang="cs-CZ" sz="2900" dirty="0" smtClean="0">
                <a:latin typeface="Times New Roman" pitchFamily="18" charset="0"/>
                <a:cs typeface="Times New Roman" pitchFamily="18" charset="0"/>
              </a:rPr>
              <a:t>Rozdělení prostředí z hlediska nebezpečí úrazu elektrickým proudem</a:t>
            </a:r>
            <a:endParaRPr lang="cs-CZ" altLang="cs-CZ" sz="2900" dirty="0">
              <a:latin typeface="Times New Roman" pitchFamily="18" charset="0"/>
              <a:cs typeface="Times New Roman" pitchFamily="18" charset="0"/>
            </a:endParaRPr>
          </a:p>
        </p:txBody>
      </p:sp>
      <p:pic>
        <p:nvPicPr>
          <p:cNvPr id="15362" name="Picture 2" descr="C:\Users\Inspiron\Desktop\Obrázek1.jpg"/>
          <p:cNvPicPr>
            <a:picLocks noGrp="1" noChangeAspect="1" noChangeArrowheads="1"/>
          </p:cNvPicPr>
          <p:nvPr>
            <p:ph sz="quarter" idx="1"/>
          </p:nvPr>
        </p:nvPicPr>
        <p:blipFill>
          <a:blip r:embed="rId2" cstate="print"/>
          <a:srcRect/>
          <a:stretch>
            <a:fillRect/>
          </a:stretch>
        </p:blipFill>
        <p:spPr bwMode="auto">
          <a:xfrm>
            <a:off x="395536" y="1196975"/>
            <a:ext cx="8352928" cy="5040313"/>
          </a:xfrm>
          <a:prstGeom prst="rect">
            <a:avLst/>
          </a:prstGeo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Základní charakteristiky elektrických zařízení</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5040560"/>
          </a:xfrm>
        </p:spPr>
        <p:txBody>
          <a:bodyPr>
            <a:noAutofit/>
          </a:bodyPr>
          <a:lstStyle/>
          <a:p>
            <a:pPr algn="just">
              <a:lnSpc>
                <a:spcPct val="80000"/>
              </a:lnSpc>
            </a:pPr>
            <a:r>
              <a:rPr lang="cs-CZ" altLang="cs-CZ" sz="2400" dirty="0" smtClean="0">
                <a:latin typeface="Times New Roman" pitchFamily="18" charset="0"/>
                <a:cs typeface="Times New Roman" pitchFamily="18" charset="0"/>
              </a:rPr>
              <a:t>ČSN 33 0600 (nahrazena ČSN EN 61140 z března 2003) Ochrana před úrazem el. proudem – společná hlediska pro instalaci a zařízení</a:t>
            </a:r>
          </a:p>
          <a:p>
            <a:pPr algn="just">
              <a:lnSpc>
                <a:spcPct val="80000"/>
              </a:lnSpc>
            </a:pPr>
            <a:endParaRPr lang="cs-CZ" altLang="cs-CZ" sz="2400" dirty="0" smtClean="0">
              <a:latin typeface="Times New Roman" pitchFamily="18" charset="0"/>
              <a:cs typeface="Times New Roman" pitchFamily="18" charset="0"/>
            </a:endParaRPr>
          </a:p>
          <a:p>
            <a:pPr algn="just">
              <a:lnSpc>
                <a:spcPct val="80000"/>
              </a:lnSpc>
            </a:pPr>
            <a:r>
              <a:rPr lang="cs-CZ" altLang="cs-CZ" sz="2400" dirty="0" smtClean="0">
                <a:latin typeface="Times New Roman" pitchFamily="18" charset="0"/>
                <a:cs typeface="Times New Roman" pitchFamily="18" charset="0"/>
              </a:rPr>
              <a:t>Ochrana osob a zvířat před úrazem el. proudem.</a:t>
            </a:r>
          </a:p>
          <a:p>
            <a:pPr algn="just">
              <a:lnSpc>
                <a:spcPct val="80000"/>
              </a:lnSpc>
              <a:buNone/>
            </a:pPr>
            <a:endParaRPr lang="cs-CZ" altLang="cs-CZ" sz="2400" dirty="0" smtClean="0">
              <a:latin typeface="Times New Roman" pitchFamily="18" charset="0"/>
              <a:cs typeface="Times New Roman" pitchFamily="18" charset="0"/>
            </a:endParaRPr>
          </a:p>
          <a:p>
            <a:pPr algn="just">
              <a:lnSpc>
                <a:spcPct val="80000"/>
              </a:lnSpc>
            </a:pPr>
            <a:r>
              <a:rPr lang="cs-CZ" altLang="cs-CZ" sz="2400" dirty="0" smtClean="0">
                <a:latin typeface="Times New Roman" pitchFamily="18" charset="0"/>
                <a:cs typeface="Times New Roman" pitchFamily="18" charset="0"/>
              </a:rPr>
              <a:t>Požadavky společné pro el. instalace, sítě a zařízení (bez omezení napětí).</a:t>
            </a:r>
          </a:p>
          <a:p>
            <a:pPr algn="just">
              <a:lnSpc>
                <a:spcPct val="80000"/>
              </a:lnSpc>
              <a:buNone/>
            </a:pPr>
            <a:endParaRPr lang="cs-CZ" altLang="cs-CZ" sz="2400" dirty="0" smtClean="0">
              <a:latin typeface="Times New Roman" pitchFamily="18" charset="0"/>
              <a:cs typeface="Times New Roman" pitchFamily="18" charset="0"/>
            </a:endParaRPr>
          </a:p>
          <a:p>
            <a:pPr algn="just">
              <a:lnSpc>
                <a:spcPct val="80000"/>
              </a:lnSpc>
            </a:pPr>
            <a:r>
              <a:rPr lang="cs-CZ" altLang="cs-CZ" sz="2400" dirty="0" smtClean="0">
                <a:latin typeface="Times New Roman" pitchFamily="18" charset="0"/>
                <a:cs typeface="Times New Roman" pitchFamily="18" charset="0"/>
              </a:rPr>
              <a:t>Definice např.: elektrické zařízení, úraz el. proudem, základní izolace apod.</a:t>
            </a:r>
          </a:p>
          <a:p>
            <a:pPr algn="just">
              <a:lnSpc>
                <a:spcPct val="80000"/>
              </a:lnSpc>
              <a:buNone/>
            </a:pPr>
            <a:endParaRPr lang="cs-CZ" altLang="cs-CZ" sz="2400" dirty="0" smtClean="0">
              <a:latin typeface="Times New Roman" pitchFamily="18" charset="0"/>
              <a:cs typeface="Times New Roman" pitchFamily="18" charset="0"/>
            </a:endParaRPr>
          </a:p>
          <a:p>
            <a:pPr algn="just">
              <a:lnSpc>
                <a:spcPct val="80000"/>
              </a:lnSpc>
            </a:pPr>
            <a:r>
              <a:rPr lang="cs-CZ" altLang="cs-CZ" sz="2400" dirty="0" smtClean="0">
                <a:latin typeface="Times New Roman" pitchFamily="18" charset="0"/>
                <a:cs typeface="Times New Roman" pitchFamily="18" charset="0"/>
              </a:rPr>
              <a:t>Ochranné prostředky a ochranných opatřeních. Jsou zde také stanoveny třídy ochran elektrických a elektronických zařízení.</a:t>
            </a:r>
          </a:p>
          <a:p>
            <a:pPr algn="just">
              <a:defRPr/>
            </a:pPr>
            <a:endParaRPr lang="cs-CZ" altLang="cs-CZ" sz="2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Základní charakteristiky elektrických zařízení</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5040560"/>
          </a:xfrm>
        </p:spPr>
        <p:txBody>
          <a:bodyPr>
            <a:noAutofit/>
          </a:bodyPr>
          <a:lstStyle/>
          <a:p>
            <a:pPr algn="just">
              <a:lnSpc>
                <a:spcPct val="80000"/>
              </a:lnSpc>
            </a:pPr>
            <a:r>
              <a:rPr lang="cs-CZ" altLang="cs-CZ" sz="2200" dirty="0" smtClean="0">
                <a:latin typeface="Times New Roman" pitchFamily="18" charset="0"/>
                <a:cs typeface="Times New Roman" pitchFamily="18" charset="0"/>
              </a:rPr>
              <a:t>ČSN 33 2000-4-482 – instalace v prostorách s nebezpečím vzniku požáru (textilní, papírenská a dřevařská výroba, sklady apod.), dále v prostorách s hořlavými materiály v konstrukcích budovy.</a:t>
            </a:r>
          </a:p>
          <a:p>
            <a:pPr algn="just">
              <a:lnSpc>
                <a:spcPct val="80000"/>
              </a:lnSpc>
              <a:buNone/>
            </a:pPr>
            <a:r>
              <a:rPr lang="cs-CZ" altLang="cs-CZ" sz="2200" dirty="0" smtClean="0">
                <a:latin typeface="Times New Roman" pitchFamily="18" charset="0"/>
                <a:cs typeface="Times New Roman" pitchFamily="18" charset="0"/>
              </a:rPr>
              <a:t>	Zakazuje použití holých vodičů, určuje min. vzdálenosti pro svítidla a použití chráničů 30 </a:t>
            </a:r>
            <a:r>
              <a:rPr lang="cs-CZ" altLang="cs-CZ" sz="2200" dirty="0" err="1" smtClean="0">
                <a:latin typeface="Times New Roman" pitchFamily="18" charset="0"/>
                <a:cs typeface="Times New Roman" pitchFamily="18" charset="0"/>
              </a:rPr>
              <a:t>mA</a:t>
            </a:r>
            <a:r>
              <a:rPr lang="cs-CZ" altLang="cs-CZ" sz="2200" dirty="0" smtClean="0">
                <a:latin typeface="Times New Roman" pitchFamily="18" charset="0"/>
                <a:cs typeface="Times New Roman" pitchFamily="18" charset="0"/>
              </a:rPr>
              <a:t>.</a:t>
            </a:r>
          </a:p>
          <a:p>
            <a:pPr algn="just">
              <a:lnSpc>
                <a:spcPct val="80000"/>
              </a:lnSpc>
            </a:pPr>
            <a:endParaRPr lang="cs-CZ" altLang="cs-CZ" sz="2200" dirty="0" smtClean="0">
              <a:latin typeface="Times New Roman" pitchFamily="18" charset="0"/>
              <a:cs typeface="Times New Roman" pitchFamily="18" charset="0"/>
            </a:endParaRPr>
          </a:p>
          <a:p>
            <a:pPr algn="just">
              <a:lnSpc>
                <a:spcPct val="80000"/>
              </a:lnSpc>
            </a:pPr>
            <a:r>
              <a:rPr lang="cs-CZ" altLang="cs-CZ" sz="2200" dirty="0" smtClean="0">
                <a:latin typeface="Times New Roman" pitchFamily="18" charset="0"/>
                <a:cs typeface="Times New Roman" pitchFamily="18" charset="0"/>
              </a:rPr>
              <a:t>ČSN 33 2000-5-51 ed.2 – výběr a zřizování el. zařízení, barevné značení žil vodičů a šňůr.</a:t>
            </a:r>
          </a:p>
          <a:p>
            <a:pPr algn="just">
              <a:lnSpc>
                <a:spcPct val="80000"/>
              </a:lnSpc>
              <a:buNone/>
            </a:pPr>
            <a:r>
              <a:rPr lang="cs-CZ" altLang="cs-CZ" sz="2200" dirty="0" smtClean="0">
                <a:latin typeface="Times New Roman" pitchFamily="18" charset="0"/>
                <a:cs typeface="Times New Roman" pitchFamily="18" charset="0"/>
              </a:rPr>
              <a:t>	Elektrická zařízení se musí volit a zřizovat v souladu s opatřeními zajišťujícími bezpečnou a řádnou funkci a přiměřenou odolnost vnějším vlivům.</a:t>
            </a:r>
          </a:p>
          <a:p>
            <a:pPr algn="just">
              <a:lnSpc>
                <a:spcPct val="80000"/>
              </a:lnSpc>
            </a:pPr>
            <a:endParaRPr lang="cs-CZ" altLang="cs-CZ" sz="2200" dirty="0" smtClean="0">
              <a:latin typeface="Times New Roman" pitchFamily="18" charset="0"/>
              <a:cs typeface="Times New Roman" pitchFamily="18" charset="0"/>
            </a:endParaRPr>
          </a:p>
          <a:p>
            <a:pPr algn="just">
              <a:lnSpc>
                <a:spcPct val="80000"/>
              </a:lnSpc>
            </a:pPr>
            <a:r>
              <a:rPr lang="cs-CZ" altLang="cs-CZ" sz="2200" dirty="0" smtClean="0">
                <a:latin typeface="Times New Roman" pitchFamily="18" charset="0"/>
                <a:cs typeface="Times New Roman" pitchFamily="18" charset="0"/>
              </a:rPr>
              <a:t>ČSN 33 2000-7-706 – zvláštní požadavky na elektrická zařízení v omezených vodivých prostorech, včetně přenosných. </a:t>
            </a:r>
          </a:p>
          <a:p>
            <a:pPr algn="just">
              <a:lnSpc>
                <a:spcPct val="80000"/>
              </a:lnSpc>
              <a:buNone/>
            </a:pPr>
            <a:r>
              <a:rPr lang="cs-CZ" altLang="cs-CZ" sz="2200" dirty="0" smtClean="0">
                <a:latin typeface="Times New Roman" pitchFamily="18" charset="0"/>
                <a:cs typeface="Times New Roman" pitchFamily="18" charset="0"/>
              </a:rPr>
              <a:t>	Jsou to např. kovové nádrže, potrubí apod. Ochrany SELV, PELV, elektrickým oddělením, uzemněním a pospojováním.</a:t>
            </a:r>
          </a:p>
          <a:p>
            <a:pPr algn="just">
              <a:defRPr/>
            </a:pPr>
            <a:endParaRPr lang="cs-CZ" altLang="cs-CZ" sz="2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Základní charakteristiky elektrických zařízení</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5040560"/>
          </a:xfrm>
        </p:spPr>
        <p:txBody>
          <a:bodyPr>
            <a:noAutofit/>
          </a:bodyPr>
          <a:lstStyle/>
          <a:p>
            <a:pPr marL="365760" indent="-283464" algn="just">
              <a:lnSpc>
                <a:spcPct val="80000"/>
              </a:lnSpc>
              <a:buFont typeface="Wingdings 2"/>
              <a:buChar char=""/>
              <a:defRPr/>
            </a:pPr>
            <a:r>
              <a:rPr lang="cs-CZ" altLang="cs-CZ" sz="2000" dirty="0" smtClean="0">
                <a:latin typeface="Times New Roman" pitchFamily="18" charset="0"/>
                <a:cs typeface="Times New Roman" pitchFamily="18" charset="0"/>
              </a:rPr>
              <a:t>ČSN 33 2312 – navrhování, volbu druhu, zhotovení a způsob uložení el. silových zařízení </a:t>
            </a:r>
            <a:r>
              <a:rPr lang="cs-CZ" altLang="cs-CZ" sz="2000" dirty="0" err="1" smtClean="0">
                <a:latin typeface="Times New Roman" pitchFamily="18" charset="0"/>
                <a:cs typeface="Times New Roman" pitchFamily="18" charset="0"/>
              </a:rPr>
              <a:t>mn</a:t>
            </a:r>
            <a:r>
              <a:rPr lang="cs-CZ" altLang="cs-CZ" sz="2000" dirty="0" smtClean="0">
                <a:latin typeface="Times New Roman" pitchFamily="18" charset="0"/>
                <a:cs typeface="Times New Roman" pitchFamily="18" charset="0"/>
              </a:rPr>
              <a:t> a </a:t>
            </a:r>
            <a:r>
              <a:rPr lang="cs-CZ" altLang="cs-CZ" sz="2000" dirty="0" err="1" smtClean="0">
                <a:latin typeface="Times New Roman" pitchFamily="18" charset="0"/>
                <a:cs typeface="Times New Roman" pitchFamily="18" charset="0"/>
              </a:rPr>
              <a:t>nn</a:t>
            </a:r>
            <a:r>
              <a:rPr lang="cs-CZ" altLang="cs-CZ" sz="2000" dirty="0" smtClean="0">
                <a:latin typeface="Times New Roman" pitchFamily="18" charset="0"/>
                <a:cs typeface="Times New Roman" pitchFamily="18" charset="0"/>
              </a:rPr>
              <a:t> ukládaných do hořlavých hmot a na ně, s cílem zabránit vznícení hořlavých látek a šíření požáru po vedení.</a:t>
            </a:r>
          </a:p>
          <a:p>
            <a:pPr marL="365760" indent="-283464" algn="just">
              <a:lnSpc>
                <a:spcPct val="80000"/>
              </a:lnSpc>
              <a:buNone/>
              <a:defRPr/>
            </a:pPr>
            <a:endParaRPr lang="cs-CZ" altLang="cs-CZ" sz="2000" dirty="0" smtClean="0">
              <a:latin typeface="Times New Roman" pitchFamily="18" charset="0"/>
              <a:cs typeface="Times New Roman" pitchFamily="18" charset="0"/>
            </a:endParaRPr>
          </a:p>
          <a:p>
            <a:pPr marL="365760" indent="-283464" algn="just">
              <a:lnSpc>
                <a:spcPct val="80000"/>
              </a:lnSpc>
              <a:buFont typeface="Wingdings 2"/>
              <a:buChar char=""/>
              <a:defRPr/>
            </a:pPr>
            <a:r>
              <a:rPr lang="cs-CZ" altLang="cs-CZ" sz="2000" dirty="0" smtClean="0">
                <a:latin typeface="Times New Roman" pitchFamily="18" charset="0"/>
                <a:cs typeface="Times New Roman" pitchFamily="18" charset="0"/>
              </a:rPr>
              <a:t>Stupně hořlavosti:</a:t>
            </a:r>
          </a:p>
          <a:p>
            <a:pPr marL="365760" indent="-283464" algn="just">
              <a:lnSpc>
                <a:spcPct val="80000"/>
              </a:lnSpc>
              <a:buNone/>
              <a:defRPr/>
            </a:pPr>
            <a:r>
              <a:rPr lang="cs-CZ" altLang="cs-CZ" sz="2000" dirty="0" smtClean="0">
                <a:latin typeface="Times New Roman" pitchFamily="18" charset="0"/>
                <a:cs typeface="Times New Roman" pitchFamily="18" charset="0"/>
              </a:rPr>
              <a:t>	A – nehořlavá				C1 – těžce hořlavá</a:t>
            </a:r>
          </a:p>
          <a:p>
            <a:pPr marL="365760" indent="-283464" algn="just">
              <a:lnSpc>
                <a:spcPct val="80000"/>
              </a:lnSpc>
              <a:buNone/>
              <a:defRPr/>
            </a:pPr>
            <a:r>
              <a:rPr lang="cs-CZ" altLang="cs-CZ" sz="2000" dirty="0" smtClean="0">
                <a:latin typeface="Times New Roman" pitchFamily="18" charset="0"/>
                <a:cs typeface="Times New Roman" pitchFamily="18" charset="0"/>
              </a:rPr>
              <a:t>	B – nesnadno hořlavá			C2 – středně hořlavá</a:t>
            </a:r>
          </a:p>
          <a:p>
            <a:pPr marL="365760" indent="-283464" algn="just">
              <a:lnSpc>
                <a:spcPct val="80000"/>
              </a:lnSpc>
              <a:buNone/>
              <a:defRPr/>
            </a:pPr>
            <a:r>
              <a:rPr lang="cs-CZ" altLang="cs-CZ" sz="2000" dirty="0" smtClean="0">
                <a:latin typeface="Times New Roman" pitchFamily="18" charset="0"/>
                <a:cs typeface="Times New Roman" pitchFamily="18" charset="0"/>
              </a:rPr>
              <a:t>						C3 – lehce hořlavá</a:t>
            </a:r>
          </a:p>
          <a:p>
            <a:pPr marL="365760" indent="-283464" algn="just">
              <a:lnSpc>
                <a:spcPct val="80000"/>
              </a:lnSpc>
              <a:buNone/>
              <a:defRPr/>
            </a:pPr>
            <a:endParaRPr lang="cs-CZ" altLang="cs-CZ" sz="2000" dirty="0" smtClean="0">
              <a:latin typeface="Times New Roman" pitchFamily="18" charset="0"/>
              <a:cs typeface="Times New Roman" pitchFamily="18" charset="0"/>
            </a:endParaRPr>
          </a:p>
          <a:p>
            <a:pPr marL="365760" indent="-283464" algn="just">
              <a:lnSpc>
                <a:spcPct val="80000"/>
              </a:lnSpc>
              <a:buFont typeface="Wingdings 2"/>
              <a:buChar char=""/>
              <a:defRPr/>
            </a:pPr>
            <a:r>
              <a:rPr lang="cs-CZ" altLang="cs-CZ" sz="2000" dirty="0" smtClean="0">
                <a:latin typeface="Times New Roman" pitchFamily="18" charset="0"/>
                <a:cs typeface="Times New Roman" pitchFamily="18" charset="0"/>
              </a:rPr>
              <a:t>ČSN 37 5245 – volba druhů a způsobů uložení el. vedení </a:t>
            </a:r>
            <a:r>
              <a:rPr lang="cs-CZ" altLang="cs-CZ" sz="2000" dirty="0" err="1" smtClean="0">
                <a:latin typeface="Times New Roman" pitchFamily="18" charset="0"/>
                <a:cs typeface="Times New Roman" pitchFamily="18" charset="0"/>
              </a:rPr>
              <a:t>nn</a:t>
            </a:r>
            <a:r>
              <a:rPr lang="cs-CZ" altLang="cs-CZ" sz="2000" dirty="0" smtClean="0">
                <a:latin typeface="Times New Roman" pitchFamily="18" charset="0"/>
                <a:cs typeface="Times New Roman" pitchFamily="18" charset="0"/>
              </a:rPr>
              <a:t> a </a:t>
            </a:r>
            <a:r>
              <a:rPr lang="cs-CZ" altLang="cs-CZ" sz="2000" dirty="0" err="1" smtClean="0">
                <a:latin typeface="Times New Roman" pitchFamily="18" charset="0"/>
                <a:cs typeface="Times New Roman" pitchFamily="18" charset="0"/>
              </a:rPr>
              <a:t>mn</a:t>
            </a:r>
            <a:r>
              <a:rPr lang="cs-CZ" altLang="cs-CZ" sz="2000" dirty="0" smtClean="0">
                <a:latin typeface="Times New Roman" pitchFamily="18" charset="0"/>
                <a:cs typeface="Times New Roman" pitchFamily="18" charset="0"/>
              </a:rPr>
              <a:t> do konstrukcí stropů a podlah.</a:t>
            </a:r>
          </a:p>
          <a:p>
            <a:pPr marL="365760" indent="-283464" algn="just">
              <a:lnSpc>
                <a:spcPct val="80000"/>
              </a:lnSpc>
              <a:buFont typeface="Wingdings 2"/>
              <a:buChar char=""/>
              <a:defRPr/>
            </a:pPr>
            <a:r>
              <a:rPr lang="cs-CZ" altLang="cs-CZ" sz="2000" dirty="0" smtClean="0">
                <a:latin typeface="Times New Roman" pitchFamily="18" charset="0"/>
                <a:cs typeface="Times New Roman" pitchFamily="18" charset="0"/>
              </a:rPr>
              <a:t>Volba druhu vedení:</a:t>
            </a:r>
          </a:p>
          <a:p>
            <a:pPr marL="539496" indent="-457200" algn="just">
              <a:lnSpc>
                <a:spcPct val="80000"/>
              </a:lnSpc>
              <a:buClrTx/>
              <a:buFont typeface="+mj-lt"/>
              <a:buAutoNum type="alphaLcParenR"/>
              <a:defRPr/>
            </a:pPr>
            <a:r>
              <a:rPr lang="cs-CZ" altLang="cs-CZ" sz="2000" dirty="0" smtClean="0">
                <a:latin typeface="Times New Roman" pitchFamily="18" charset="0"/>
                <a:cs typeface="Times New Roman" pitchFamily="18" charset="0"/>
              </a:rPr>
              <a:t>	jednožilovými a můstkovými vodiči</a:t>
            </a:r>
          </a:p>
          <a:p>
            <a:pPr marL="539496" indent="-457200" algn="just">
              <a:lnSpc>
                <a:spcPct val="80000"/>
              </a:lnSpc>
              <a:buClrTx/>
              <a:buFont typeface="+mj-lt"/>
              <a:buAutoNum type="alphaLcParenR"/>
              <a:defRPr/>
            </a:pPr>
            <a:r>
              <a:rPr lang="cs-CZ" altLang="cs-CZ" sz="2000" dirty="0" smtClean="0">
                <a:latin typeface="Times New Roman" pitchFamily="18" charset="0"/>
                <a:cs typeface="Times New Roman" pitchFamily="18" charset="0"/>
              </a:rPr>
              <a:t>	v trubkách a lištách</a:t>
            </a:r>
          </a:p>
          <a:p>
            <a:pPr marL="539496" indent="-457200" algn="just">
              <a:lnSpc>
                <a:spcPct val="80000"/>
              </a:lnSpc>
              <a:buClrTx/>
              <a:buFont typeface="+mj-lt"/>
              <a:buAutoNum type="alphaLcParenR"/>
              <a:defRPr/>
            </a:pPr>
            <a:r>
              <a:rPr lang="cs-CZ" altLang="cs-CZ" sz="2000" dirty="0" smtClean="0">
                <a:latin typeface="Times New Roman" pitchFamily="18" charset="0"/>
                <a:cs typeface="Times New Roman" pitchFamily="18" charset="0"/>
              </a:rPr>
              <a:t>	šňůrová</a:t>
            </a:r>
          </a:p>
          <a:p>
            <a:pPr marL="539496" indent="-457200" algn="just">
              <a:lnSpc>
                <a:spcPct val="80000"/>
              </a:lnSpc>
              <a:buClrTx/>
              <a:buFont typeface="+mj-lt"/>
              <a:buAutoNum type="alphaLcParenR"/>
              <a:defRPr/>
            </a:pPr>
            <a:r>
              <a:rPr lang="cs-CZ" altLang="cs-CZ" sz="2000" dirty="0" smtClean="0">
                <a:latin typeface="Times New Roman" pitchFamily="18" charset="0"/>
                <a:cs typeface="Times New Roman" pitchFamily="18" charset="0"/>
              </a:rPr>
              <a:t>	kabelová</a:t>
            </a:r>
          </a:p>
          <a:p>
            <a:pPr algn="just">
              <a:defRPr/>
            </a:pPr>
            <a:endParaRPr lang="cs-CZ" altLang="cs-CZ" sz="2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Technická zpráva</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5040560"/>
          </a:xfrm>
        </p:spPr>
        <p:txBody>
          <a:bodyPr>
            <a:noAutofit/>
          </a:bodyPr>
          <a:lstStyle/>
          <a:p>
            <a:pPr>
              <a:lnSpc>
                <a:spcPct val="80000"/>
              </a:lnSpc>
              <a:buNone/>
              <a:defRPr/>
            </a:pPr>
            <a:endParaRPr lang="cs-CZ" altLang="cs-CZ" sz="2000" dirty="0" smtClean="0">
              <a:latin typeface="Times New Roman" pitchFamily="18" charset="0"/>
              <a:cs typeface="Times New Roman" pitchFamily="18" charset="0"/>
            </a:endParaRPr>
          </a:p>
          <a:p>
            <a:pPr>
              <a:lnSpc>
                <a:spcPct val="80000"/>
              </a:lnSpc>
              <a:buNone/>
              <a:defRPr/>
            </a:pPr>
            <a:r>
              <a:rPr lang="cs-CZ" altLang="cs-CZ" sz="2500" dirty="0" smtClean="0">
                <a:latin typeface="Times New Roman" pitchFamily="18" charset="0"/>
                <a:cs typeface="Times New Roman" pitchFamily="18" charset="0"/>
              </a:rPr>
              <a:t>Součást projektové dokumentace</a:t>
            </a:r>
          </a:p>
          <a:p>
            <a:pPr>
              <a:lnSpc>
                <a:spcPct val="80000"/>
              </a:lnSpc>
              <a:buNone/>
              <a:defRPr/>
            </a:pPr>
            <a:endParaRPr lang="cs-CZ" altLang="cs-CZ" sz="2500" dirty="0" smtClean="0">
              <a:latin typeface="Times New Roman" pitchFamily="18" charset="0"/>
              <a:cs typeface="Times New Roman" pitchFamily="18" charset="0"/>
            </a:endParaRPr>
          </a:p>
          <a:p>
            <a:pPr>
              <a:lnSpc>
                <a:spcPct val="80000"/>
              </a:lnSpc>
              <a:buNone/>
              <a:defRPr/>
            </a:pPr>
            <a:r>
              <a:rPr lang="cs-CZ" altLang="cs-CZ" sz="2500" dirty="0" smtClean="0">
                <a:latin typeface="Times New Roman" pitchFamily="18" charset="0"/>
                <a:cs typeface="Times New Roman" pitchFamily="18" charset="0"/>
              </a:rPr>
              <a:t>IDENTIFIKČNÍ ÚDAJE:</a:t>
            </a:r>
          </a:p>
          <a:p>
            <a:pPr>
              <a:lnSpc>
                <a:spcPct val="80000"/>
              </a:lnSpc>
              <a:buNone/>
              <a:defRPr/>
            </a:pPr>
            <a:endParaRPr lang="cs-CZ" altLang="cs-CZ" sz="2000" dirty="0" smtClean="0">
              <a:latin typeface="Times New Roman" pitchFamily="18" charset="0"/>
              <a:cs typeface="Times New Roman" pitchFamily="18" charset="0"/>
            </a:endParaRPr>
          </a:p>
          <a:p>
            <a:pPr marL="731520" lvl="1" indent="-457200">
              <a:lnSpc>
                <a:spcPct val="80000"/>
              </a:lnSpc>
              <a:buClrTx/>
              <a:buFont typeface="+mj-lt"/>
              <a:buAutoNum type="alphaLcParenR"/>
              <a:defRPr/>
            </a:pPr>
            <a:r>
              <a:rPr lang="cs-CZ" altLang="cs-CZ" sz="2000" dirty="0" smtClean="0">
                <a:solidFill>
                  <a:schemeClr val="tx1"/>
                </a:solidFill>
                <a:latin typeface="Times New Roman" pitchFamily="18" charset="0"/>
                <a:cs typeface="Times New Roman" pitchFamily="18" charset="0"/>
              </a:rPr>
              <a:t>Název akce  </a:t>
            </a:r>
          </a:p>
          <a:p>
            <a:pPr marL="731520" lvl="1" indent="-457200">
              <a:lnSpc>
                <a:spcPct val="80000"/>
              </a:lnSpc>
              <a:buClrTx/>
              <a:buFont typeface="+mj-lt"/>
              <a:buAutoNum type="alphaLcParenR"/>
              <a:defRPr/>
            </a:pPr>
            <a:r>
              <a:rPr lang="cs-CZ" altLang="cs-CZ" sz="2000" dirty="0" smtClean="0">
                <a:solidFill>
                  <a:schemeClr val="tx1"/>
                </a:solidFill>
                <a:latin typeface="Times New Roman" pitchFamily="18" charset="0"/>
                <a:cs typeface="Times New Roman" pitchFamily="18" charset="0"/>
              </a:rPr>
              <a:t>Místo stavby </a:t>
            </a:r>
          </a:p>
          <a:p>
            <a:pPr marL="731520" lvl="1" indent="-457200">
              <a:lnSpc>
                <a:spcPct val="80000"/>
              </a:lnSpc>
              <a:buClrTx/>
              <a:buFont typeface="+mj-lt"/>
              <a:buAutoNum type="alphaLcParenR"/>
              <a:defRPr/>
            </a:pPr>
            <a:r>
              <a:rPr lang="cs-CZ" altLang="cs-CZ" sz="2000" dirty="0" smtClean="0">
                <a:solidFill>
                  <a:schemeClr val="tx1"/>
                </a:solidFill>
                <a:latin typeface="Times New Roman" pitchFamily="18" charset="0"/>
                <a:cs typeface="Times New Roman" pitchFamily="18" charset="0"/>
              </a:rPr>
              <a:t>Stupeň – účel pro jaký je vypracována  </a:t>
            </a:r>
          </a:p>
          <a:p>
            <a:pPr marL="731520" lvl="1" indent="-457200">
              <a:lnSpc>
                <a:spcPct val="80000"/>
              </a:lnSpc>
              <a:buClrTx/>
              <a:buFont typeface="+mj-lt"/>
              <a:buAutoNum type="alphaLcParenR"/>
              <a:defRPr/>
            </a:pPr>
            <a:r>
              <a:rPr lang="cs-CZ" altLang="cs-CZ" sz="2000" dirty="0" smtClean="0">
                <a:solidFill>
                  <a:schemeClr val="tx1"/>
                </a:solidFill>
                <a:latin typeface="Times New Roman" pitchFamily="18" charset="0"/>
                <a:cs typeface="Times New Roman" pitchFamily="18" charset="0"/>
              </a:rPr>
              <a:t>Číslo zakázky</a:t>
            </a:r>
          </a:p>
          <a:p>
            <a:pPr marL="731520" lvl="1" indent="-457200">
              <a:lnSpc>
                <a:spcPct val="80000"/>
              </a:lnSpc>
              <a:buClrTx/>
              <a:buFont typeface="+mj-lt"/>
              <a:buAutoNum type="alphaLcParenR"/>
              <a:defRPr/>
            </a:pPr>
            <a:r>
              <a:rPr lang="cs-CZ" altLang="cs-CZ" sz="2000" dirty="0" smtClean="0">
                <a:solidFill>
                  <a:schemeClr val="tx1"/>
                </a:solidFill>
                <a:latin typeface="Times New Roman" pitchFamily="18" charset="0"/>
                <a:cs typeface="Times New Roman" pitchFamily="18" charset="0"/>
              </a:rPr>
              <a:t>Investor  </a:t>
            </a:r>
          </a:p>
          <a:p>
            <a:pPr marL="731520" lvl="1" indent="-457200">
              <a:lnSpc>
                <a:spcPct val="80000"/>
              </a:lnSpc>
              <a:buClrTx/>
              <a:buFont typeface="+mj-lt"/>
              <a:buAutoNum type="alphaLcParenR"/>
              <a:defRPr/>
            </a:pPr>
            <a:r>
              <a:rPr lang="cs-CZ" altLang="cs-CZ" sz="2000" dirty="0" smtClean="0">
                <a:solidFill>
                  <a:schemeClr val="tx1"/>
                </a:solidFill>
                <a:latin typeface="Times New Roman" pitchFamily="18" charset="0"/>
                <a:cs typeface="Times New Roman" pitchFamily="18" charset="0"/>
              </a:rPr>
              <a:t>Projektant</a:t>
            </a:r>
          </a:p>
          <a:p>
            <a:pPr marL="731520" lvl="1" indent="-457200">
              <a:lnSpc>
                <a:spcPct val="80000"/>
              </a:lnSpc>
              <a:buClrTx/>
              <a:buFont typeface="+mj-lt"/>
              <a:buAutoNum type="alphaLcParenR"/>
              <a:defRPr/>
            </a:pPr>
            <a:r>
              <a:rPr lang="cs-CZ" altLang="cs-CZ" sz="2000" dirty="0" smtClean="0">
                <a:solidFill>
                  <a:schemeClr val="tx1"/>
                </a:solidFill>
                <a:latin typeface="Times New Roman" pitchFamily="18" charset="0"/>
                <a:cs typeface="Times New Roman" pitchFamily="18" charset="0"/>
              </a:rPr>
              <a:t>Vypracoval</a:t>
            </a:r>
          </a:p>
          <a:p>
            <a:pPr marL="731520" lvl="1" indent="-457200">
              <a:lnSpc>
                <a:spcPct val="80000"/>
              </a:lnSpc>
              <a:buClrTx/>
              <a:buFont typeface="+mj-lt"/>
              <a:buAutoNum type="alphaLcParenR"/>
              <a:defRPr/>
            </a:pPr>
            <a:r>
              <a:rPr lang="cs-CZ" altLang="cs-CZ" sz="2000" dirty="0" smtClean="0">
                <a:solidFill>
                  <a:schemeClr val="tx1"/>
                </a:solidFill>
                <a:latin typeface="Times New Roman" pitchFamily="18" charset="0"/>
                <a:cs typeface="Times New Roman" pitchFamily="18" charset="0"/>
              </a:rPr>
              <a:t>Datum vypracování</a:t>
            </a:r>
          </a:p>
          <a:p>
            <a:pPr algn="just">
              <a:defRPr/>
            </a:pPr>
            <a:endParaRPr lang="cs-CZ" altLang="cs-CZ" sz="2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err="1" smtClean="0">
                <a:latin typeface="Times New Roman" pitchFamily="18" charset="0"/>
                <a:cs typeface="Times New Roman" pitchFamily="18" charset="0"/>
              </a:rPr>
              <a:t>Rozváděče</a:t>
            </a:r>
            <a:r>
              <a:rPr lang="cs-CZ" altLang="cs-CZ" sz="2900" dirty="0" smtClean="0">
                <a:latin typeface="Times New Roman" pitchFamily="18" charset="0"/>
                <a:cs typeface="Times New Roman" pitchFamily="18" charset="0"/>
              </a:rPr>
              <a:t> </a:t>
            </a:r>
            <a:r>
              <a:rPr lang="cs-CZ" altLang="cs-CZ" sz="2900" dirty="0" err="1" smtClean="0">
                <a:latin typeface="Times New Roman" pitchFamily="18" charset="0"/>
                <a:cs typeface="Times New Roman" pitchFamily="18" charset="0"/>
              </a:rPr>
              <a:t>nn</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p:txBody>
          <a:bodyPr>
            <a:normAutofit fontScale="25000" lnSpcReduction="20000"/>
          </a:bodyPr>
          <a:lstStyle/>
          <a:p>
            <a:endParaRPr lang="cs-CZ" dirty="0" smtClean="0"/>
          </a:p>
          <a:p>
            <a:pPr marL="365760" indent="-283464">
              <a:buNone/>
              <a:defRPr/>
            </a:pPr>
            <a:r>
              <a:rPr lang="cs-CZ" altLang="cs-CZ" sz="10000" dirty="0" smtClean="0">
                <a:latin typeface="Times New Roman" pitchFamily="18" charset="0"/>
                <a:cs typeface="Times New Roman" pitchFamily="18" charset="0"/>
              </a:rPr>
              <a:t>Rozpojovací jistící</a:t>
            </a:r>
          </a:p>
          <a:p>
            <a:pPr marL="274320" lvl="1" algn="just">
              <a:spcBef>
                <a:spcPts val="600"/>
              </a:spcBef>
              <a:buClr>
                <a:schemeClr val="accent1"/>
              </a:buClr>
              <a:defRPr/>
            </a:pPr>
            <a:r>
              <a:rPr lang="cs-CZ" altLang="cs-CZ" sz="10000" dirty="0" smtClean="0">
                <a:solidFill>
                  <a:schemeClr val="tx1"/>
                </a:solidFill>
                <a:latin typeface="Times New Roman" pitchFamily="18" charset="0"/>
                <a:cs typeface="Times New Roman" pitchFamily="18" charset="0"/>
              </a:rPr>
              <a:t>Skříně a pilíře rozpojovací jistící slouží pro rozpojování, </a:t>
            </a:r>
            <a:r>
              <a:rPr lang="cs-CZ" altLang="cs-CZ" sz="10000" dirty="0" err="1" smtClean="0">
                <a:solidFill>
                  <a:schemeClr val="tx1"/>
                </a:solidFill>
                <a:latin typeface="Times New Roman" pitchFamily="18" charset="0"/>
                <a:cs typeface="Times New Roman" pitchFamily="18" charset="0"/>
              </a:rPr>
              <a:t>rozbočování</a:t>
            </a:r>
            <a:r>
              <a:rPr lang="cs-CZ" altLang="cs-CZ" sz="10000" dirty="0" smtClean="0">
                <a:solidFill>
                  <a:schemeClr val="tx1"/>
                </a:solidFill>
                <a:latin typeface="Times New Roman" pitchFamily="18" charset="0"/>
                <a:cs typeface="Times New Roman" pitchFamily="18" charset="0"/>
              </a:rPr>
              <a:t>, průběžné připojení a jištění kabelových elektrorozvodných sítí</a:t>
            </a:r>
            <a:r>
              <a:rPr lang="en-US" altLang="cs-CZ" sz="10000" dirty="0" smtClean="0">
                <a:solidFill>
                  <a:schemeClr val="tx1"/>
                </a:solidFill>
                <a:latin typeface="Times New Roman" pitchFamily="18" charset="0"/>
                <a:cs typeface="Times New Roman" pitchFamily="18" charset="0"/>
              </a:rPr>
              <a:t>, </a:t>
            </a:r>
            <a:r>
              <a:rPr lang="cs-CZ" altLang="cs-CZ" sz="10000" dirty="0" smtClean="0">
                <a:solidFill>
                  <a:schemeClr val="tx1"/>
                </a:solidFill>
                <a:latin typeface="Times New Roman" pitchFamily="18" charset="0"/>
                <a:cs typeface="Times New Roman" pitchFamily="18" charset="0"/>
              </a:rPr>
              <a:t>případně k jištění rozvodů nízkého napětí .</a:t>
            </a:r>
          </a:p>
          <a:p>
            <a:pPr marL="365760" indent="-283464">
              <a:buNone/>
              <a:defRPr/>
            </a:pPr>
            <a:endParaRPr lang="cs-CZ" sz="3200" dirty="0" smtClean="0"/>
          </a:p>
          <a:p>
            <a:pPr marL="365760" indent="-283464">
              <a:buNone/>
              <a:defRPr/>
            </a:pPr>
            <a:endParaRPr lang="cs-CZ" sz="3200" dirty="0" smtClean="0"/>
          </a:p>
          <a:p>
            <a:pPr marL="365760" indent="-283464">
              <a:buNone/>
              <a:defRPr/>
            </a:pPr>
            <a:r>
              <a:rPr lang="cs-CZ" sz="3200" b="1" dirty="0" smtClean="0"/>
              <a:t>			</a:t>
            </a:r>
            <a:r>
              <a:rPr lang="cs-CZ" sz="4000" b="1" dirty="0" smtClean="0">
                <a:latin typeface="Times New Roman" pitchFamily="18" charset="0"/>
                <a:cs typeface="Times New Roman" pitchFamily="18" charset="0"/>
              </a:rPr>
              <a:t>Technické parametry:</a:t>
            </a:r>
            <a:endParaRPr lang="cs-CZ" sz="4000" dirty="0" smtClean="0">
              <a:latin typeface="Times New Roman" pitchFamily="18" charset="0"/>
              <a:cs typeface="Times New Roman" pitchFamily="18" charset="0"/>
            </a:endParaRP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Jmenovité pracovní napětí: </a:t>
            </a:r>
            <a:r>
              <a:rPr lang="cs-CZ" sz="4000" dirty="0" smtClean="0">
                <a:latin typeface="Times New Roman" pitchFamily="18" charset="0"/>
                <a:cs typeface="Times New Roman" pitchFamily="18" charset="0"/>
              </a:rPr>
              <a:t>do 690 V</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Jmenovitý proud: </a:t>
            </a:r>
            <a:r>
              <a:rPr lang="cs-CZ" sz="4000" dirty="0" smtClean="0">
                <a:latin typeface="Times New Roman" pitchFamily="18" charset="0"/>
                <a:cs typeface="Times New Roman" pitchFamily="18" charset="0"/>
              </a:rPr>
              <a:t>250 ÷ 750 A (poj. spodky vel.1), 400 ÷ 1200 A (poj. spodky vel.2)</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Jmenovitý kmitočet: </a:t>
            </a:r>
            <a:r>
              <a:rPr lang="cs-CZ" sz="4000" dirty="0" smtClean="0">
                <a:latin typeface="Times New Roman" pitchFamily="18" charset="0"/>
                <a:cs typeface="Times New Roman" pitchFamily="18" charset="0"/>
              </a:rPr>
              <a:t>50 Hz</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Max. proudová zatížitelnost přípojnic: </a:t>
            </a:r>
            <a:r>
              <a:rPr lang="cs-CZ" sz="4000" dirty="0" smtClean="0">
                <a:latin typeface="Times New Roman" pitchFamily="18" charset="0"/>
                <a:cs typeface="Times New Roman" pitchFamily="18" charset="0"/>
              </a:rPr>
              <a:t>620 A</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Stupeň ochrany krytem: </a:t>
            </a:r>
            <a:r>
              <a:rPr lang="cs-CZ" sz="4000" dirty="0" smtClean="0">
                <a:latin typeface="Times New Roman" pitchFamily="18" charset="0"/>
                <a:cs typeface="Times New Roman" pitchFamily="18" charset="0"/>
              </a:rPr>
              <a:t>IP44</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Stupeň mechanické ochrany: </a:t>
            </a:r>
            <a:r>
              <a:rPr lang="cs-CZ" sz="4000" dirty="0" smtClean="0">
                <a:latin typeface="Times New Roman" pitchFamily="18" charset="0"/>
                <a:cs typeface="Times New Roman" pitchFamily="18" charset="0"/>
              </a:rPr>
              <a:t>IK10</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Max. průřez přívodních vodičů: </a:t>
            </a:r>
            <a:r>
              <a:rPr lang="cs-CZ" sz="4000" dirty="0" smtClean="0">
                <a:latin typeface="Times New Roman" pitchFamily="18" charset="0"/>
                <a:cs typeface="Times New Roman" pitchFamily="18" charset="0"/>
              </a:rPr>
              <a:t>do 240 mm</a:t>
            </a:r>
            <a:r>
              <a:rPr lang="cs-CZ" sz="4000" baseline="30000" dirty="0" smtClean="0">
                <a:latin typeface="Times New Roman" pitchFamily="18" charset="0"/>
                <a:cs typeface="Times New Roman" pitchFamily="18" charset="0"/>
              </a:rPr>
              <a:t>2</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Max. průřez vývodních vodičů: </a:t>
            </a:r>
            <a:r>
              <a:rPr lang="cs-CZ" sz="4000" dirty="0" smtClean="0">
                <a:latin typeface="Times New Roman" pitchFamily="18" charset="0"/>
                <a:cs typeface="Times New Roman" pitchFamily="18" charset="0"/>
              </a:rPr>
              <a:t>dle poj. spodku vel. 1, 2 – do 240 mm</a:t>
            </a:r>
            <a:r>
              <a:rPr lang="cs-CZ" sz="4000" baseline="30000" dirty="0" smtClean="0">
                <a:latin typeface="Times New Roman" pitchFamily="18" charset="0"/>
                <a:cs typeface="Times New Roman" pitchFamily="18" charset="0"/>
              </a:rPr>
              <a:t>2</a:t>
            </a:r>
            <a:r>
              <a:rPr lang="cs-CZ" sz="4000" dirty="0" smtClean="0">
                <a:latin typeface="Times New Roman" pitchFamily="18" charset="0"/>
                <a:cs typeface="Times New Roman" pitchFamily="18" charset="0"/>
              </a:rPr>
              <a:t>, vel. 00 – do 50 mm</a:t>
            </a:r>
            <a:r>
              <a:rPr lang="cs-CZ" sz="4000" baseline="30000" dirty="0" smtClean="0">
                <a:latin typeface="Times New Roman" pitchFamily="18" charset="0"/>
                <a:cs typeface="Times New Roman" pitchFamily="18" charset="0"/>
              </a:rPr>
              <a:t>2</a:t>
            </a:r>
            <a:endParaRPr lang="cs-CZ" sz="4000" dirty="0" smtClean="0">
              <a:latin typeface="Times New Roman" pitchFamily="18" charset="0"/>
              <a:cs typeface="Times New Roman" pitchFamily="18" charset="0"/>
            </a:endParaRP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Způsob připojení vodičů: </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jistící prvek: </a:t>
            </a:r>
            <a:r>
              <a:rPr lang="cs-CZ" sz="4000" dirty="0" smtClean="0">
                <a:latin typeface="Times New Roman" pitchFamily="18" charset="0"/>
                <a:cs typeface="Times New Roman" pitchFamily="18" charset="0"/>
              </a:rPr>
              <a:t>vel. 1, 2 – připojovací V svorka</a:t>
            </a:r>
          </a:p>
          <a:p>
            <a:pPr marL="365760" indent="-283464">
              <a:buNone/>
              <a:defRPr/>
            </a:pPr>
            <a:r>
              <a:rPr lang="cs-CZ" sz="4000" dirty="0" smtClean="0">
                <a:latin typeface="Times New Roman" pitchFamily="18" charset="0"/>
                <a:cs typeface="Times New Roman" pitchFamily="18" charset="0"/>
              </a:rPr>
              <a:t>				     vel. 00 – svorka H/M8</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přípojnice:</a:t>
            </a:r>
            <a:r>
              <a:rPr lang="cs-CZ" sz="4000" dirty="0" smtClean="0">
                <a:latin typeface="Times New Roman" pitchFamily="18" charset="0"/>
                <a:cs typeface="Times New Roman" pitchFamily="18" charset="0"/>
              </a:rPr>
              <a:t> PEN – připojovací V svorka, </a:t>
            </a:r>
            <a:r>
              <a:rPr lang="cs-CZ" sz="4000" dirty="0" err="1" smtClean="0">
                <a:latin typeface="Times New Roman" pitchFamily="18" charset="0"/>
                <a:cs typeface="Times New Roman" pitchFamily="18" charset="0"/>
              </a:rPr>
              <a:t>svorka</a:t>
            </a:r>
            <a:r>
              <a:rPr lang="cs-CZ" sz="4000" dirty="0" smtClean="0">
                <a:latin typeface="Times New Roman" pitchFamily="18" charset="0"/>
                <a:cs typeface="Times New Roman" pitchFamily="18" charset="0"/>
              </a:rPr>
              <a:t> H/M8</a:t>
            </a:r>
          </a:p>
          <a:p>
            <a:pPr marL="365760" indent="-283464">
              <a:buNone/>
              <a:defRPr/>
            </a:pPr>
            <a:r>
              <a:rPr lang="cs-CZ" sz="4000" dirty="0" smtClean="0">
                <a:latin typeface="Times New Roman" pitchFamily="18" charset="0"/>
                <a:cs typeface="Times New Roman" pitchFamily="18" charset="0"/>
              </a:rPr>
              <a:t>			   	   uzemnění – třmenová svorka PE/M8</a:t>
            </a:r>
          </a:p>
        </p:txBody>
      </p:sp>
      <p:pic>
        <p:nvPicPr>
          <p:cNvPr id="6" name="Picture 3"/>
          <p:cNvPicPr>
            <a:picLocks noChangeAspect="1" noChangeArrowheads="1"/>
          </p:cNvPicPr>
          <p:nvPr/>
        </p:nvPicPr>
        <p:blipFill>
          <a:blip r:embed="rId2" cstate="print"/>
          <a:srcRect/>
          <a:stretch>
            <a:fillRect/>
          </a:stretch>
        </p:blipFill>
        <p:spPr bwMode="auto">
          <a:xfrm>
            <a:off x="7308304" y="5013176"/>
            <a:ext cx="1368152" cy="1107640"/>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t="2669" r="3845" b="6583"/>
          <a:stretch>
            <a:fillRect/>
          </a:stretch>
        </p:blipFill>
        <p:spPr bwMode="auto">
          <a:xfrm>
            <a:off x="7308304" y="3284984"/>
            <a:ext cx="1357313" cy="1538288"/>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611560" y="3284984"/>
            <a:ext cx="1681216" cy="2935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Technická zpráva</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5040560"/>
          </a:xfrm>
        </p:spPr>
        <p:txBody>
          <a:bodyPr>
            <a:noAutofit/>
          </a:bodyPr>
          <a:lstStyle/>
          <a:p>
            <a:pPr>
              <a:lnSpc>
                <a:spcPct val="80000"/>
              </a:lnSpc>
              <a:buNone/>
              <a:defRPr/>
            </a:pPr>
            <a:endParaRPr lang="cs-CZ" altLang="cs-CZ" sz="2000" dirty="0" smtClean="0">
              <a:latin typeface="Times New Roman" pitchFamily="18" charset="0"/>
              <a:cs typeface="Times New Roman" pitchFamily="18" charset="0"/>
            </a:endParaRPr>
          </a:p>
          <a:p>
            <a:pPr>
              <a:lnSpc>
                <a:spcPct val="80000"/>
              </a:lnSpc>
              <a:defRPr/>
            </a:pPr>
            <a:r>
              <a:rPr lang="cs-CZ" altLang="cs-CZ" sz="2500" dirty="0" smtClean="0">
                <a:latin typeface="Times New Roman" pitchFamily="18" charset="0"/>
                <a:cs typeface="Times New Roman" pitchFamily="18" charset="0"/>
              </a:rPr>
              <a:t>Přípojný bod</a:t>
            </a:r>
          </a:p>
          <a:p>
            <a:pPr>
              <a:lnSpc>
                <a:spcPct val="80000"/>
              </a:lnSpc>
              <a:defRPr/>
            </a:pPr>
            <a:r>
              <a:rPr lang="cs-CZ" altLang="cs-CZ" sz="2500" dirty="0" smtClean="0">
                <a:latin typeface="Times New Roman" pitchFamily="18" charset="0"/>
                <a:cs typeface="Times New Roman" pitchFamily="18" charset="0"/>
              </a:rPr>
              <a:t>Bod rozdělení soust. TN-C-S</a:t>
            </a:r>
          </a:p>
          <a:p>
            <a:pPr>
              <a:lnSpc>
                <a:spcPct val="80000"/>
              </a:lnSpc>
              <a:defRPr/>
            </a:pPr>
            <a:r>
              <a:rPr lang="cs-CZ" altLang="cs-CZ" sz="2500" dirty="0" smtClean="0">
                <a:latin typeface="Times New Roman" pitchFamily="18" charset="0"/>
                <a:cs typeface="Times New Roman" pitchFamily="18" charset="0"/>
              </a:rPr>
              <a:t>Popis a provedení rozvodů</a:t>
            </a:r>
          </a:p>
          <a:p>
            <a:pPr>
              <a:lnSpc>
                <a:spcPct val="80000"/>
              </a:lnSpc>
              <a:defRPr/>
            </a:pPr>
            <a:r>
              <a:rPr lang="cs-CZ" altLang="cs-CZ" sz="2500" dirty="0" smtClean="0">
                <a:latin typeface="Times New Roman" pitchFamily="18" charset="0"/>
                <a:cs typeface="Times New Roman" pitchFamily="18" charset="0"/>
              </a:rPr>
              <a:t>Použití přepěťových ochran</a:t>
            </a:r>
          </a:p>
          <a:p>
            <a:pPr>
              <a:lnSpc>
                <a:spcPct val="80000"/>
              </a:lnSpc>
              <a:defRPr/>
            </a:pPr>
            <a:r>
              <a:rPr lang="cs-CZ" altLang="cs-CZ" sz="2500" dirty="0" smtClean="0">
                <a:latin typeface="Times New Roman" pitchFamily="18" charset="0"/>
                <a:cs typeface="Times New Roman" pitchFamily="18" charset="0"/>
              </a:rPr>
              <a:t>Připojení technologických celků</a:t>
            </a:r>
          </a:p>
          <a:p>
            <a:pPr>
              <a:lnSpc>
                <a:spcPct val="80000"/>
              </a:lnSpc>
              <a:defRPr/>
            </a:pPr>
            <a:r>
              <a:rPr lang="cs-CZ" altLang="cs-CZ" sz="2500" dirty="0" smtClean="0">
                <a:latin typeface="Times New Roman" pitchFamily="18" charset="0"/>
                <a:cs typeface="Times New Roman" pitchFamily="18" charset="0"/>
              </a:rPr>
              <a:t>Provedení slaboproudých rozvodů</a:t>
            </a:r>
          </a:p>
          <a:p>
            <a:pPr>
              <a:lnSpc>
                <a:spcPct val="80000"/>
              </a:lnSpc>
              <a:defRPr/>
            </a:pPr>
            <a:r>
              <a:rPr lang="cs-CZ" altLang="cs-CZ" sz="2500" dirty="0" smtClean="0">
                <a:latin typeface="Times New Roman" pitchFamily="18" charset="0"/>
                <a:cs typeface="Times New Roman" pitchFamily="18" charset="0"/>
              </a:rPr>
              <a:t>Hromosvod a uzemňovací soustava</a:t>
            </a:r>
          </a:p>
          <a:p>
            <a:pPr>
              <a:lnSpc>
                <a:spcPct val="80000"/>
              </a:lnSpc>
              <a:defRPr/>
            </a:pPr>
            <a:r>
              <a:rPr lang="cs-CZ" altLang="cs-CZ" sz="2500" dirty="0" smtClean="0">
                <a:latin typeface="Times New Roman" pitchFamily="18" charset="0"/>
                <a:cs typeface="Times New Roman" pitchFamily="18" charset="0"/>
              </a:rPr>
              <a:t>Bezpečnost práce</a:t>
            </a:r>
          </a:p>
          <a:p>
            <a:pPr>
              <a:lnSpc>
                <a:spcPct val="80000"/>
              </a:lnSpc>
              <a:defRPr/>
            </a:pPr>
            <a:r>
              <a:rPr lang="cs-CZ" altLang="cs-CZ" sz="2500" dirty="0" smtClean="0">
                <a:latin typeface="Times New Roman" pitchFamily="18" charset="0"/>
                <a:cs typeface="Times New Roman" pitchFamily="18" charset="0"/>
              </a:rPr>
              <a:t>Provádění revizí</a:t>
            </a:r>
          </a:p>
          <a:p>
            <a:pPr>
              <a:lnSpc>
                <a:spcPct val="80000"/>
              </a:lnSpc>
              <a:defRPr/>
            </a:pPr>
            <a:r>
              <a:rPr lang="cs-CZ" altLang="cs-CZ" sz="2500" dirty="0" smtClean="0">
                <a:latin typeface="Times New Roman" pitchFamily="18" charset="0"/>
                <a:cs typeface="Times New Roman" pitchFamily="18" charset="0"/>
              </a:rPr>
              <a:t>Závěr</a:t>
            </a:r>
          </a:p>
          <a:p>
            <a:pPr algn="just">
              <a:defRPr/>
            </a:pPr>
            <a:endParaRPr lang="cs-CZ" altLang="cs-CZ" sz="2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err="1" smtClean="0">
                <a:latin typeface="Times New Roman" pitchFamily="18" charset="0"/>
                <a:cs typeface="Times New Roman" pitchFamily="18" charset="0"/>
              </a:rPr>
              <a:t>Rozváděče</a:t>
            </a:r>
            <a:r>
              <a:rPr lang="cs-CZ" altLang="cs-CZ" sz="2900" dirty="0" smtClean="0">
                <a:latin typeface="Times New Roman" pitchFamily="18" charset="0"/>
                <a:cs typeface="Times New Roman" pitchFamily="18" charset="0"/>
              </a:rPr>
              <a:t> </a:t>
            </a:r>
            <a:r>
              <a:rPr lang="cs-CZ" altLang="cs-CZ" sz="2900" dirty="0" err="1" smtClean="0">
                <a:latin typeface="Times New Roman" pitchFamily="18" charset="0"/>
                <a:cs typeface="Times New Roman" pitchFamily="18" charset="0"/>
              </a:rPr>
              <a:t>nn</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p:txBody>
          <a:bodyPr>
            <a:normAutofit fontScale="25000" lnSpcReduction="20000"/>
          </a:bodyPr>
          <a:lstStyle/>
          <a:p>
            <a:endParaRPr lang="cs-CZ" dirty="0" smtClean="0"/>
          </a:p>
          <a:p>
            <a:pPr marL="365760" indent="-283464">
              <a:buNone/>
              <a:defRPr/>
            </a:pPr>
            <a:r>
              <a:rPr lang="cs-CZ" altLang="cs-CZ" sz="10000" dirty="0" smtClean="0">
                <a:latin typeface="Times New Roman" pitchFamily="18" charset="0"/>
                <a:cs typeface="Times New Roman" pitchFamily="18" charset="0"/>
              </a:rPr>
              <a:t>Elektroměrové </a:t>
            </a:r>
            <a:r>
              <a:rPr lang="cs-CZ" altLang="cs-CZ" sz="10000" dirty="0" err="1" smtClean="0">
                <a:latin typeface="Times New Roman" pitchFamily="18" charset="0"/>
                <a:cs typeface="Times New Roman" pitchFamily="18" charset="0"/>
              </a:rPr>
              <a:t>rozváděče</a:t>
            </a:r>
            <a:r>
              <a:rPr lang="cs-CZ" altLang="cs-CZ" sz="10000" dirty="0" smtClean="0">
                <a:latin typeface="Times New Roman" pitchFamily="18" charset="0"/>
                <a:cs typeface="Times New Roman" pitchFamily="18" charset="0"/>
              </a:rPr>
              <a:t> pro přímé měření</a:t>
            </a:r>
          </a:p>
          <a:p>
            <a:pPr marL="365760" indent="-283464" algn="just">
              <a:defRPr/>
            </a:pPr>
            <a:r>
              <a:rPr lang="cs-CZ" altLang="cs-CZ" sz="10000" dirty="0" smtClean="0">
                <a:latin typeface="Times New Roman" pitchFamily="18" charset="0"/>
                <a:cs typeface="Times New Roman" pitchFamily="18" charset="0"/>
              </a:rPr>
              <a:t>Elektroměrové </a:t>
            </a:r>
            <a:r>
              <a:rPr lang="cs-CZ" altLang="cs-CZ" sz="10000" dirty="0" err="1" smtClean="0">
                <a:latin typeface="Times New Roman" pitchFamily="18" charset="0"/>
                <a:cs typeface="Times New Roman" pitchFamily="18" charset="0"/>
              </a:rPr>
              <a:t>rozváděče</a:t>
            </a:r>
            <a:r>
              <a:rPr lang="cs-CZ" altLang="cs-CZ" sz="10000" dirty="0" smtClean="0">
                <a:latin typeface="Times New Roman" pitchFamily="18" charset="0"/>
                <a:cs typeface="Times New Roman" pitchFamily="18" charset="0"/>
              </a:rPr>
              <a:t> a pilíře jsou určeny jako měřící zařízení pro měření spotřeby el. energie. Jsou vhodné zejména pro rodinné domky, rekreační chaty, chalupy a pro výrobní objekty podnikatelské činnosti.</a:t>
            </a:r>
          </a:p>
          <a:p>
            <a:pPr marL="365760" indent="-283464">
              <a:buNone/>
              <a:defRPr/>
            </a:pPr>
            <a:r>
              <a:rPr lang="cs-CZ" sz="1800" b="1" dirty="0" smtClean="0"/>
              <a:t>			</a:t>
            </a:r>
            <a:endParaRPr lang="cs-CZ" sz="2000" dirty="0" smtClean="0"/>
          </a:p>
          <a:p>
            <a:pPr marL="365760" indent="-283464">
              <a:buNone/>
              <a:defRPr/>
            </a:pPr>
            <a:r>
              <a:rPr lang="cs-CZ" sz="1800" b="1" dirty="0" smtClean="0"/>
              <a:t>				</a:t>
            </a:r>
            <a:r>
              <a:rPr lang="cs-CZ" sz="4000" b="1" dirty="0" smtClean="0">
                <a:latin typeface="Times New Roman" pitchFamily="18" charset="0"/>
                <a:cs typeface="Times New Roman" pitchFamily="18" charset="0"/>
              </a:rPr>
              <a:t>Technické parametry :</a:t>
            </a:r>
          </a:p>
          <a:p>
            <a:pPr marL="365760" indent="-283464">
              <a:buNone/>
              <a:defRPr/>
            </a:pPr>
            <a:r>
              <a:rPr lang="cs-CZ" sz="4000" b="1" dirty="0" smtClean="0">
                <a:latin typeface="Times New Roman" pitchFamily="18" charset="0"/>
                <a:cs typeface="Times New Roman" pitchFamily="18" charset="0"/>
              </a:rPr>
              <a:t>				Jmenovité pracovní napětí: 230/400 V</a:t>
            </a:r>
          </a:p>
          <a:p>
            <a:pPr marL="365760" indent="-283464">
              <a:buNone/>
              <a:defRPr/>
            </a:pPr>
            <a:r>
              <a:rPr lang="cs-CZ" sz="4000" b="1" dirty="0" smtClean="0">
                <a:latin typeface="Times New Roman" pitchFamily="18" charset="0"/>
                <a:cs typeface="Times New Roman" pitchFamily="18" charset="0"/>
              </a:rPr>
              <a:t>				Jmenovitý proud: do 63 A</a:t>
            </a:r>
          </a:p>
          <a:p>
            <a:pPr marL="365760" indent="-283464">
              <a:buNone/>
              <a:defRPr/>
            </a:pPr>
            <a:r>
              <a:rPr lang="cs-CZ" sz="4000" b="1" dirty="0" smtClean="0">
                <a:latin typeface="Times New Roman" pitchFamily="18" charset="0"/>
                <a:cs typeface="Times New Roman" pitchFamily="18" charset="0"/>
              </a:rPr>
              <a:t>				Jmenovitý kmitočet: 50 Hz</a:t>
            </a:r>
          </a:p>
          <a:p>
            <a:pPr marL="365760" indent="-283464">
              <a:buNone/>
              <a:defRPr/>
            </a:pPr>
            <a:r>
              <a:rPr lang="cs-CZ" sz="4000" b="1" dirty="0" smtClean="0">
                <a:latin typeface="Times New Roman" pitchFamily="18" charset="0"/>
                <a:cs typeface="Times New Roman" pitchFamily="18" charset="0"/>
              </a:rPr>
              <a:t>				Stupeň ochrany krytem: IP44/20C</a:t>
            </a:r>
          </a:p>
          <a:p>
            <a:pPr marL="365760" indent="-283464">
              <a:buNone/>
              <a:defRPr/>
            </a:pPr>
            <a:r>
              <a:rPr lang="cs-CZ" sz="4000" b="1" dirty="0" smtClean="0">
                <a:latin typeface="Times New Roman" pitchFamily="18" charset="0"/>
                <a:cs typeface="Times New Roman" pitchFamily="18" charset="0"/>
              </a:rPr>
              <a:t>				Stupeň mechanické ochrany: IK10</a:t>
            </a:r>
          </a:p>
          <a:p>
            <a:pPr marL="365760" indent="-283464">
              <a:buNone/>
              <a:defRPr/>
            </a:pPr>
            <a:r>
              <a:rPr lang="cs-CZ" sz="4000" b="1" dirty="0" smtClean="0">
                <a:latin typeface="Times New Roman" pitchFamily="18" charset="0"/>
                <a:cs typeface="Times New Roman" pitchFamily="18" charset="0"/>
              </a:rPr>
              <a:t>				Max. průřez přívodních vodičů: do 16 mm2</a:t>
            </a:r>
          </a:p>
          <a:p>
            <a:pPr marL="365760" indent="-283464">
              <a:buNone/>
              <a:defRPr/>
            </a:pPr>
            <a:r>
              <a:rPr lang="cs-CZ" sz="4000" b="1" dirty="0" smtClean="0">
                <a:latin typeface="Times New Roman" pitchFamily="18" charset="0"/>
                <a:cs typeface="Times New Roman" pitchFamily="18" charset="0"/>
              </a:rPr>
              <a:t>				Max. průřez vývodních vodičů: silový obvod do 16 mm2, pomocný obvod do 4 mm2</a:t>
            </a:r>
          </a:p>
          <a:p>
            <a:pPr marL="365760" indent="-283464">
              <a:buNone/>
              <a:defRPr/>
            </a:pPr>
            <a:r>
              <a:rPr lang="cs-CZ" sz="4000" b="1" dirty="0" smtClean="0">
                <a:latin typeface="Times New Roman" pitchFamily="18" charset="0"/>
                <a:cs typeface="Times New Roman" pitchFamily="18" charset="0"/>
              </a:rPr>
              <a:t>				Způsob připojení vodičů: </a:t>
            </a:r>
          </a:p>
          <a:p>
            <a:pPr marL="365760" indent="-283464">
              <a:buNone/>
              <a:defRPr/>
            </a:pPr>
            <a:r>
              <a:rPr lang="cs-CZ" sz="4000" b="1" dirty="0" smtClean="0">
                <a:latin typeface="Times New Roman" pitchFamily="18" charset="0"/>
                <a:cs typeface="Times New Roman" pitchFamily="18" charset="0"/>
              </a:rPr>
              <a:t>				   přívod: svorky hl. jističe, PEN – svorkovnice PEN</a:t>
            </a:r>
          </a:p>
          <a:p>
            <a:pPr marL="365760" indent="-283464">
              <a:buNone/>
              <a:defRPr/>
            </a:pPr>
            <a:r>
              <a:rPr lang="cs-CZ" sz="4000" b="1" dirty="0" smtClean="0">
                <a:latin typeface="Times New Roman" pitchFamily="18" charset="0"/>
                <a:cs typeface="Times New Roman" pitchFamily="18" charset="0"/>
              </a:rPr>
              <a:t>				   vývod: řad. svorky do 16 mm2; svorky elektroměru, PEN – svorkovnice PEN</a:t>
            </a:r>
          </a:p>
          <a:p>
            <a:pPr marL="365760" indent="-283464">
              <a:buNone/>
              <a:defRPr/>
            </a:pPr>
            <a:r>
              <a:rPr lang="cs-CZ" sz="4000" b="1" dirty="0" smtClean="0">
                <a:latin typeface="Times New Roman" pitchFamily="18" charset="0"/>
                <a:cs typeface="Times New Roman" pitchFamily="18" charset="0"/>
              </a:rPr>
              <a:t>				   pomocné obvody: řad. svorky do 4 mm2; svorky HDO</a:t>
            </a:r>
          </a:p>
          <a:p>
            <a:pPr marL="365760" indent="-283464">
              <a:buNone/>
              <a:defRPr/>
            </a:pPr>
            <a:r>
              <a:rPr lang="cs-CZ" sz="4000" b="1" dirty="0" smtClean="0">
                <a:latin typeface="Times New Roman" pitchFamily="18" charset="0"/>
                <a:cs typeface="Times New Roman" pitchFamily="18" charset="0"/>
              </a:rPr>
              <a:t>				   příp. uzemnění: třmenová svorka PE/M8</a:t>
            </a:r>
          </a:p>
          <a:p>
            <a:pPr marL="365760" indent="-283464">
              <a:buNone/>
              <a:defRPr/>
            </a:pPr>
            <a:endParaRPr lang="cs-CZ" sz="4000" b="1" dirty="0" smtClean="0">
              <a:latin typeface="Times New Roman" pitchFamily="18" charset="0"/>
              <a:cs typeface="Times New Roman" pitchFamily="18" charset="0"/>
            </a:endParaRPr>
          </a:p>
          <a:p>
            <a:pPr marL="365760" indent="-283464">
              <a:buNone/>
              <a:defRPr/>
            </a:pPr>
            <a:r>
              <a:rPr lang="cs-CZ" sz="4000" b="1" dirty="0" smtClean="0">
                <a:latin typeface="Times New Roman" pitchFamily="18" charset="0"/>
                <a:cs typeface="Times New Roman" pitchFamily="18" charset="0"/>
              </a:rPr>
              <a:t>Poznámka: přímé měření je dovoleno do hodnoty hlavního jističe 80A včetně (ČEZ + E.ON)</a:t>
            </a:r>
            <a:endParaRPr lang="cs-CZ" altLang="cs-CZ" sz="4000" b="1" dirty="0" smtClean="0">
              <a:latin typeface="Times New Roman" pitchFamily="18" charset="0"/>
              <a:cs typeface="Times New Roman" pitchFamily="18" charset="0"/>
            </a:endParaRPr>
          </a:p>
        </p:txBody>
      </p:sp>
      <p:pic>
        <p:nvPicPr>
          <p:cNvPr id="6" name="Picture 5"/>
          <p:cNvPicPr>
            <a:picLocks noChangeAspect="1" noChangeArrowheads="1"/>
          </p:cNvPicPr>
          <p:nvPr/>
        </p:nvPicPr>
        <p:blipFill>
          <a:blip r:embed="rId2" cstate="print"/>
          <a:srcRect/>
          <a:stretch>
            <a:fillRect/>
          </a:stretch>
        </p:blipFill>
        <p:spPr bwMode="auto">
          <a:xfrm>
            <a:off x="611560" y="3068960"/>
            <a:ext cx="2560340" cy="2688107"/>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6804248" y="2924944"/>
            <a:ext cx="1816744" cy="15673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err="1" smtClean="0">
                <a:latin typeface="Times New Roman" pitchFamily="18" charset="0"/>
                <a:cs typeface="Times New Roman" pitchFamily="18" charset="0"/>
              </a:rPr>
              <a:t>Rozváděče</a:t>
            </a:r>
            <a:r>
              <a:rPr lang="cs-CZ" altLang="cs-CZ" sz="2900" dirty="0" smtClean="0">
                <a:latin typeface="Times New Roman" pitchFamily="18" charset="0"/>
                <a:cs typeface="Times New Roman" pitchFamily="18" charset="0"/>
              </a:rPr>
              <a:t> </a:t>
            </a:r>
            <a:r>
              <a:rPr lang="cs-CZ" altLang="cs-CZ" sz="2900" dirty="0" err="1" smtClean="0">
                <a:latin typeface="Times New Roman" pitchFamily="18" charset="0"/>
                <a:cs typeface="Times New Roman" pitchFamily="18" charset="0"/>
              </a:rPr>
              <a:t>nn</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p:txBody>
          <a:bodyPr>
            <a:normAutofit fontScale="25000" lnSpcReduction="20000"/>
          </a:bodyPr>
          <a:lstStyle/>
          <a:p>
            <a:endParaRPr lang="cs-CZ" dirty="0" smtClean="0"/>
          </a:p>
          <a:p>
            <a:pPr marL="365760" indent="-283464">
              <a:buNone/>
              <a:defRPr/>
            </a:pPr>
            <a:r>
              <a:rPr lang="cs-CZ" altLang="cs-CZ" sz="10000" dirty="0" smtClean="0">
                <a:latin typeface="Times New Roman" pitchFamily="18" charset="0"/>
                <a:cs typeface="Times New Roman" pitchFamily="18" charset="0"/>
              </a:rPr>
              <a:t>Přípojkové</a:t>
            </a:r>
          </a:p>
          <a:p>
            <a:pPr marL="365760" indent="-283464" algn="just">
              <a:defRPr/>
            </a:pPr>
            <a:r>
              <a:rPr lang="cs-CZ" altLang="cs-CZ" sz="10000" dirty="0" smtClean="0">
                <a:latin typeface="Times New Roman" pitchFamily="18" charset="0"/>
                <a:cs typeface="Times New Roman" pitchFamily="18" charset="0"/>
              </a:rPr>
              <a:t>Skříně přípojkové se používají pro koncové připojení rodinného domu nebo jiného objektu na kabelovou nebo venkovní elektrorozvodnou síť a současně k jištěn přívodního vedení k odběrnému místu.</a:t>
            </a:r>
          </a:p>
          <a:p>
            <a:pPr marL="365760" indent="-283464">
              <a:buNone/>
              <a:defRPr/>
            </a:pPr>
            <a:endParaRPr lang="cs-CZ" sz="9600" dirty="0" smtClean="0"/>
          </a:p>
          <a:p>
            <a:pPr marL="365760" indent="-283464">
              <a:buNone/>
              <a:defRPr/>
            </a:pPr>
            <a:r>
              <a:rPr lang="cs-CZ" sz="9600" b="1" dirty="0" smtClean="0"/>
              <a:t>			</a:t>
            </a:r>
            <a:r>
              <a:rPr lang="cs-CZ" sz="4000" b="1" dirty="0" smtClean="0">
                <a:latin typeface="Times New Roman" pitchFamily="18" charset="0"/>
                <a:cs typeface="Times New Roman" pitchFamily="18" charset="0"/>
              </a:rPr>
              <a:t>Technické parametry  </a:t>
            </a:r>
            <a:r>
              <a:rPr lang="cs-CZ" sz="4000" dirty="0" smtClean="0">
                <a:latin typeface="Times New Roman" pitchFamily="18" charset="0"/>
                <a:cs typeface="Times New Roman" pitchFamily="18" charset="0"/>
              </a:rPr>
              <a:t>(uvedené hodnoty v závorce platí pro SP100):</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Jmenovité pracovní napětí:</a:t>
            </a:r>
            <a:r>
              <a:rPr lang="cs-CZ" sz="4000" dirty="0" smtClean="0">
                <a:latin typeface="Times New Roman" pitchFamily="18" charset="0"/>
                <a:cs typeface="Times New Roman" pitchFamily="18" charset="0"/>
              </a:rPr>
              <a:t> do 690 V</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Jmenovitý proud:</a:t>
            </a:r>
            <a:r>
              <a:rPr lang="cs-CZ" sz="4000" dirty="0" smtClean="0">
                <a:latin typeface="Times New Roman" pitchFamily="18" charset="0"/>
                <a:cs typeface="Times New Roman" pitchFamily="18" charset="0"/>
              </a:rPr>
              <a:t> 400 A (160A)</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Jmenovitý kmitočet: </a:t>
            </a:r>
            <a:r>
              <a:rPr lang="cs-CZ" sz="4000" dirty="0" smtClean="0">
                <a:latin typeface="Times New Roman" pitchFamily="18" charset="0"/>
                <a:cs typeface="Times New Roman" pitchFamily="18" charset="0"/>
              </a:rPr>
              <a:t>50 Hz</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Stupeň ochrany krytem: </a:t>
            </a:r>
            <a:r>
              <a:rPr lang="cs-CZ" sz="4000" dirty="0" smtClean="0">
                <a:latin typeface="Times New Roman" pitchFamily="18" charset="0"/>
                <a:cs typeface="Times New Roman" pitchFamily="18" charset="0"/>
              </a:rPr>
              <a:t>IP44</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Stupeň mechanické ochrany: </a:t>
            </a:r>
            <a:r>
              <a:rPr lang="cs-CZ" sz="4000" dirty="0" smtClean="0">
                <a:latin typeface="Times New Roman" pitchFamily="18" charset="0"/>
                <a:cs typeface="Times New Roman" pitchFamily="18" charset="0"/>
              </a:rPr>
              <a:t>IK10</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Max. průřez přívodních vodičů: </a:t>
            </a:r>
            <a:r>
              <a:rPr lang="cs-CZ" sz="4000" dirty="0" smtClean="0">
                <a:latin typeface="Times New Roman" pitchFamily="18" charset="0"/>
                <a:cs typeface="Times New Roman" pitchFamily="18" charset="0"/>
              </a:rPr>
              <a:t>do 240 mm</a:t>
            </a:r>
            <a:r>
              <a:rPr lang="cs-CZ" sz="4000" baseline="30000" dirty="0" smtClean="0">
                <a:latin typeface="Times New Roman" pitchFamily="18" charset="0"/>
                <a:cs typeface="Times New Roman" pitchFamily="18" charset="0"/>
              </a:rPr>
              <a:t>2 </a:t>
            </a:r>
            <a:r>
              <a:rPr lang="cs-CZ" sz="4000" dirty="0" smtClean="0">
                <a:latin typeface="Times New Roman" pitchFamily="18" charset="0"/>
                <a:cs typeface="Times New Roman" pitchFamily="18" charset="0"/>
              </a:rPr>
              <a:t>(do 50 mm</a:t>
            </a:r>
            <a:r>
              <a:rPr lang="cs-CZ" sz="4000" baseline="30000" dirty="0" smtClean="0">
                <a:latin typeface="Times New Roman" pitchFamily="18" charset="0"/>
                <a:cs typeface="Times New Roman" pitchFamily="18" charset="0"/>
              </a:rPr>
              <a:t>2</a:t>
            </a:r>
            <a:r>
              <a:rPr lang="cs-CZ" sz="4000" dirty="0" smtClean="0">
                <a:latin typeface="Times New Roman" pitchFamily="18" charset="0"/>
                <a:cs typeface="Times New Roman" pitchFamily="18" charset="0"/>
              </a:rPr>
              <a:t>)</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Max. průřez vývodních vodičů: </a:t>
            </a:r>
            <a:r>
              <a:rPr lang="cs-CZ" sz="4000" dirty="0" smtClean="0">
                <a:latin typeface="Times New Roman" pitchFamily="18" charset="0"/>
                <a:cs typeface="Times New Roman" pitchFamily="18" charset="0"/>
              </a:rPr>
              <a:t>dle poj. spodku vel. 1, 2 – do 240 mm</a:t>
            </a:r>
            <a:r>
              <a:rPr lang="cs-CZ" sz="4000" baseline="30000" dirty="0" smtClean="0">
                <a:latin typeface="Times New Roman" pitchFamily="18" charset="0"/>
                <a:cs typeface="Times New Roman" pitchFamily="18" charset="0"/>
              </a:rPr>
              <a:t>2</a:t>
            </a:r>
            <a:r>
              <a:rPr lang="cs-CZ" sz="4000" dirty="0" smtClean="0">
                <a:latin typeface="Times New Roman" pitchFamily="18" charset="0"/>
                <a:cs typeface="Times New Roman" pitchFamily="18" charset="0"/>
              </a:rPr>
              <a:t>, vel. 00 – do 50 mm</a:t>
            </a:r>
            <a:r>
              <a:rPr lang="cs-CZ" sz="4000" baseline="30000" dirty="0" smtClean="0">
                <a:latin typeface="Times New Roman" pitchFamily="18" charset="0"/>
                <a:cs typeface="Times New Roman" pitchFamily="18" charset="0"/>
              </a:rPr>
              <a:t>2</a:t>
            </a:r>
            <a:endParaRPr lang="cs-CZ" sz="4000" dirty="0" smtClean="0">
              <a:latin typeface="Times New Roman" pitchFamily="18" charset="0"/>
              <a:cs typeface="Times New Roman" pitchFamily="18" charset="0"/>
            </a:endParaRPr>
          </a:p>
          <a:p>
            <a:pPr marL="365760" indent="-283464">
              <a:buNone/>
              <a:defRPr/>
            </a:pPr>
            <a:r>
              <a:rPr lang="cs-CZ" sz="4000" dirty="0" smtClean="0">
                <a:latin typeface="Times New Roman" pitchFamily="18" charset="0"/>
                <a:cs typeface="Times New Roman" pitchFamily="18" charset="0"/>
              </a:rPr>
              <a:t>					            (do 35 mm</a:t>
            </a:r>
            <a:r>
              <a:rPr lang="cs-CZ" sz="4000" baseline="30000" dirty="0" smtClean="0">
                <a:latin typeface="Times New Roman" pitchFamily="18" charset="0"/>
                <a:cs typeface="Times New Roman" pitchFamily="18" charset="0"/>
              </a:rPr>
              <a:t>2</a:t>
            </a:r>
            <a:r>
              <a:rPr lang="cs-CZ" sz="4000" dirty="0" smtClean="0">
                <a:latin typeface="Times New Roman" pitchFamily="18" charset="0"/>
                <a:cs typeface="Times New Roman" pitchFamily="18" charset="0"/>
              </a:rPr>
              <a:t>) 	</a:t>
            </a:r>
          </a:p>
          <a:p>
            <a:pPr marL="365760" indent="-283464">
              <a:buNone/>
              <a:defRPr/>
            </a:pPr>
            <a:r>
              <a:rPr lang="cs-CZ" sz="4000" b="1" dirty="0" smtClean="0">
                <a:latin typeface="Times New Roman" pitchFamily="18" charset="0"/>
                <a:cs typeface="Times New Roman" pitchFamily="18" charset="0"/>
              </a:rPr>
              <a:t>			Způsob připojení vodičů: </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   jistící prvek: </a:t>
            </a:r>
            <a:r>
              <a:rPr lang="cs-CZ" sz="4000" dirty="0" smtClean="0">
                <a:latin typeface="Times New Roman" pitchFamily="18" charset="0"/>
                <a:cs typeface="Times New Roman" pitchFamily="18" charset="0"/>
              </a:rPr>
              <a:t>vel. 1, 2 – připojovací V svorka</a:t>
            </a:r>
          </a:p>
          <a:p>
            <a:pPr marL="365760" indent="-283464">
              <a:buNone/>
              <a:defRPr/>
            </a:pPr>
            <a:r>
              <a:rPr lang="cs-CZ" sz="4000" dirty="0" smtClean="0">
                <a:latin typeface="Times New Roman" pitchFamily="18" charset="0"/>
                <a:cs typeface="Times New Roman" pitchFamily="18" charset="0"/>
              </a:rPr>
              <a:t>				     vel. 00 – svorka H/M8</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přípojnice:</a:t>
            </a:r>
            <a:r>
              <a:rPr lang="cs-CZ" sz="4000" dirty="0" smtClean="0">
                <a:latin typeface="Times New Roman" pitchFamily="18" charset="0"/>
                <a:cs typeface="Times New Roman" pitchFamily="18" charset="0"/>
              </a:rPr>
              <a:t> PEN – připojovací V svorka, </a:t>
            </a:r>
            <a:r>
              <a:rPr lang="cs-CZ" sz="4000" dirty="0" err="1" smtClean="0">
                <a:latin typeface="Times New Roman" pitchFamily="18" charset="0"/>
                <a:cs typeface="Times New Roman" pitchFamily="18" charset="0"/>
              </a:rPr>
              <a:t>svorka</a:t>
            </a:r>
            <a:r>
              <a:rPr lang="cs-CZ" sz="4000" dirty="0" smtClean="0">
                <a:latin typeface="Times New Roman" pitchFamily="18" charset="0"/>
                <a:cs typeface="Times New Roman" pitchFamily="18" charset="0"/>
              </a:rPr>
              <a:t> H/M8</a:t>
            </a:r>
          </a:p>
          <a:p>
            <a:pPr marL="365760" indent="-283464">
              <a:buNone/>
              <a:defRPr/>
            </a:pPr>
            <a:r>
              <a:rPr lang="cs-CZ" sz="4000" dirty="0" smtClean="0">
                <a:latin typeface="Times New Roman" pitchFamily="18" charset="0"/>
                <a:cs typeface="Times New Roman" pitchFamily="18" charset="0"/>
              </a:rPr>
              <a:t>			   	  uzemnění – třmenová svorka PE/M8</a:t>
            </a:r>
          </a:p>
        </p:txBody>
      </p:sp>
      <p:pic>
        <p:nvPicPr>
          <p:cNvPr id="8" name="Picture 3"/>
          <p:cNvPicPr>
            <a:picLocks noChangeAspect="1" noChangeArrowheads="1"/>
          </p:cNvPicPr>
          <p:nvPr/>
        </p:nvPicPr>
        <p:blipFill>
          <a:blip r:embed="rId2" cstate="print"/>
          <a:srcRect/>
          <a:stretch>
            <a:fillRect/>
          </a:stretch>
        </p:blipFill>
        <p:spPr bwMode="auto">
          <a:xfrm>
            <a:off x="285750" y="3286125"/>
            <a:ext cx="2009775" cy="3019425"/>
          </a:xfrm>
          <a:prstGeom prst="rect">
            <a:avLst/>
          </a:prstGeom>
          <a:noFill/>
          <a:ln w="9525">
            <a:noFill/>
            <a:miter lim="800000"/>
            <a:headEnd/>
            <a:tailEnd/>
          </a:ln>
        </p:spPr>
      </p:pic>
      <p:pic>
        <p:nvPicPr>
          <p:cNvPr id="9" name="Picture 4"/>
          <p:cNvPicPr>
            <a:picLocks noChangeAspect="1" noChangeArrowheads="1"/>
          </p:cNvPicPr>
          <p:nvPr/>
        </p:nvPicPr>
        <p:blipFill>
          <a:blip r:embed="rId3" cstate="print"/>
          <a:srcRect/>
          <a:stretch>
            <a:fillRect/>
          </a:stretch>
        </p:blipFill>
        <p:spPr bwMode="auto">
          <a:xfrm>
            <a:off x="6012160" y="2924944"/>
            <a:ext cx="2592288" cy="2047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err="1" smtClean="0">
                <a:latin typeface="Times New Roman" pitchFamily="18" charset="0"/>
                <a:cs typeface="Times New Roman" pitchFamily="18" charset="0"/>
              </a:rPr>
              <a:t>Rozváděče</a:t>
            </a:r>
            <a:r>
              <a:rPr lang="cs-CZ" altLang="cs-CZ" sz="2900" dirty="0" smtClean="0">
                <a:latin typeface="Times New Roman" pitchFamily="18" charset="0"/>
                <a:cs typeface="Times New Roman" pitchFamily="18" charset="0"/>
              </a:rPr>
              <a:t> </a:t>
            </a:r>
            <a:r>
              <a:rPr lang="cs-CZ" altLang="cs-CZ" sz="2900" dirty="0" err="1" smtClean="0">
                <a:latin typeface="Times New Roman" pitchFamily="18" charset="0"/>
                <a:cs typeface="Times New Roman" pitchFamily="18" charset="0"/>
              </a:rPr>
              <a:t>nn</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p:txBody>
          <a:bodyPr>
            <a:normAutofit fontScale="25000" lnSpcReduction="20000"/>
          </a:bodyPr>
          <a:lstStyle/>
          <a:p>
            <a:endParaRPr lang="cs-CZ" dirty="0" smtClean="0"/>
          </a:p>
          <a:p>
            <a:pPr marL="365760" indent="-283464">
              <a:buNone/>
              <a:defRPr/>
            </a:pPr>
            <a:r>
              <a:rPr lang="cs-CZ" altLang="cs-CZ" sz="10000" dirty="0" smtClean="0">
                <a:latin typeface="Times New Roman" pitchFamily="18" charset="0"/>
                <a:cs typeface="Times New Roman" pitchFamily="18" charset="0"/>
              </a:rPr>
              <a:t>Elektroměrové </a:t>
            </a:r>
            <a:r>
              <a:rPr lang="cs-CZ" altLang="cs-CZ" sz="10000" dirty="0" err="1" smtClean="0">
                <a:latin typeface="Times New Roman" pitchFamily="18" charset="0"/>
                <a:cs typeface="Times New Roman" pitchFamily="18" charset="0"/>
              </a:rPr>
              <a:t>rozváděče</a:t>
            </a:r>
            <a:r>
              <a:rPr lang="cs-CZ" altLang="cs-CZ" sz="10000" dirty="0" smtClean="0">
                <a:latin typeface="Times New Roman" pitchFamily="18" charset="0"/>
                <a:cs typeface="Times New Roman" pitchFamily="18" charset="0"/>
              </a:rPr>
              <a:t> pro nepřímé měření</a:t>
            </a:r>
          </a:p>
          <a:p>
            <a:pPr marL="365760" indent="-283464" algn="just">
              <a:defRPr/>
            </a:pPr>
            <a:r>
              <a:rPr lang="cs-CZ" altLang="cs-CZ" sz="10000" dirty="0" smtClean="0">
                <a:latin typeface="Times New Roman" pitchFamily="18" charset="0"/>
                <a:cs typeface="Times New Roman" pitchFamily="18" charset="0"/>
              </a:rPr>
              <a:t>Elektroměrové </a:t>
            </a:r>
            <a:r>
              <a:rPr lang="cs-CZ" altLang="cs-CZ" sz="10000" dirty="0" err="1" smtClean="0">
                <a:latin typeface="Times New Roman" pitchFamily="18" charset="0"/>
                <a:cs typeface="Times New Roman" pitchFamily="18" charset="0"/>
              </a:rPr>
              <a:t>rozváděče</a:t>
            </a:r>
            <a:r>
              <a:rPr lang="cs-CZ" altLang="cs-CZ" sz="10000" dirty="0" smtClean="0">
                <a:latin typeface="Times New Roman" pitchFamily="18" charset="0"/>
                <a:cs typeface="Times New Roman" pitchFamily="18" charset="0"/>
              </a:rPr>
              <a:t> a pilíře jsou určeny pro nepřímé měření spotřeby el. energie. Jsou vhodné pro rodinné  domy a výrobní objekty podnikatelské činnosti s odběrem el. energie vyšším, než dovoluje  distributor el. energie v místě připojení pomocí přímého měření.</a:t>
            </a:r>
            <a:r>
              <a:rPr lang="cs-CZ" sz="7200" b="1" dirty="0" smtClean="0"/>
              <a:t>			</a:t>
            </a:r>
            <a:endParaRPr lang="cs-CZ" sz="8000" dirty="0" smtClean="0"/>
          </a:p>
          <a:p>
            <a:pPr marL="365760" indent="-283464">
              <a:buNone/>
              <a:defRPr/>
            </a:pPr>
            <a:endParaRPr lang="cs-CZ" sz="800" b="1" dirty="0" smtClean="0"/>
          </a:p>
          <a:p>
            <a:pPr marL="365760" indent="-283464">
              <a:buNone/>
              <a:defRPr/>
            </a:pPr>
            <a:r>
              <a:rPr lang="cs-CZ" sz="4000" b="1" dirty="0" smtClean="0">
                <a:latin typeface="Times New Roman" pitchFamily="18" charset="0"/>
                <a:cs typeface="Times New Roman" pitchFamily="18" charset="0"/>
              </a:rPr>
              <a:t>Technické parametry :</a:t>
            </a:r>
          </a:p>
          <a:p>
            <a:pPr marL="365760" indent="-283464">
              <a:buNone/>
              <a:defRPr/>
            </a:pPr>
            <a:r>
              <a:rPr lang="cs-CZ" sz="4000" b="1" dirty="0" smtClean="0">
                <a:latin typeface="Times New Roman" pitchFamily="18" charset="0"/>
                <a:cs typeface="Times New Roman" pitchFamily="18" charset="0"/>
              </a:rPr>
              <a:t>Jmenovité pracovní napětí: </a:t>
            </a:r>
            <a:r>
              <a:rPr lang="cs-CZ" sz="4000" dirty="0" smtClean="0">
                <a:latin typeface="Times New Roman" pitchFamily="18" charset="0"/>
                <a:cs typeface="Times New Roman" pitchFamily="18" charset="0"/>
              </a:rPr>
              <a:t>230/400 V</a:t>
            </a:r>
          </a:p>
          <a:p>
            <a:pPr marL="365760" indent="-283464">
              <a:buNone/>
              <a:defRPr/>
            </a:pPr>
            <a:r>
              <a:rPr lang="cs-CZ" sz="4000" b="1" dirty="0" smtClean="0">
                <a:latin typeface="Times New Roman" pitchFamily="18" charset="0"/>
                <a:cs typeface="Times New Roman" pitchFamily="18" charset="0"/>
              </a:rPr>
              <a:t>Jmenovitý proud: </a:t>
            </a:r>
            <a:r>
              <a:rPr lang="cs-CZ" sz="4000" dirty="0" smtClean="0">
                <a:latin typeface="Times New Roman" pitchFamily="18" charset="0"/>
                <a:cs typeface="Times New Roman" pitchFamily="18" charset="0"/>
              </a:rPr>
              <a:t>do 630 A</a:t>
            </a:r>
          </a:p>
          <a:p>
            <a:pPr marL="365760" indent="-283464">
              <a:buNone/>
              <a:defRPr/>
            </a:pPr>
            <a:r>
              <a:rPr lang="cs-CZ" sz="4000" b="1" dirty="0" smtClean="0">
                <a:latin typeface="Times New Roman" pitchFamily="18" charset="0"/>
                <a:cs typeface="Times New Roman" pitchFamily="18" charset="0"/>
              </a:rPr>
              <a:t>Jmenovitý kmitočet: </a:t>
            </a:r>
            <a:r>
              <a:rPr lang="cs-CZ" sz="4000" dirty="0" smtClean="0">
                <a:latin typeface="Times New Roman" pitchFamily="18" charset="0"/>
                <a:cs typeface="Times New Roman" pitchFamily="18" charset="0"/>
              </a:rPr>
              <a:t>50 Hz</a:t>
            </a:r>
          </a:p>
          <a:p>
            <a:pPr marL="365760" indent="-283464">
              <a:buNone/>
              <a:defRPr/>
            </a:pPr>
            <a:r>
              <a:rPr lang="cs-CZ" sz="4000" b="1" dirty="0" smtClean="0">
                <a:latin typeface="Times New Roman" pitchFamily="18" charset="0"/>
                <a:cs typeface="Times New Roman" pitchFamily="18" charset="0"/>
              </a:rPr>
              <a:t>Stupeň ochrany krytem: </a:t>
            </a:r>
            <a:r>
              <a:rPr lang="cs-CZ" sz="4000" dirty="0" smtClean="0">
                <a:latin typeface="Times New Roman" pitchFamily="18" charset="0"/>
                <a:cs typeface="Times New Roman" pitchFamily="18" charset="0"/>
              </a:rPr>
              <a:t>IP44/20C</a:t>
            </a:r>
          </a:p>
          <a:p>
            <a:pPr marL="365760" indent="-283464">
              <a:buNone/>
              <a:defRPr/>
            </a:pPr>
            <a:r>
              <a:rPr lang="cs-CZ" sz="4000" b="1" dirty="0" smtClean="0">
                <a:latin typeface="Times New Roman" pitchFamily="18" charset="0"/>
                <a:cs typeface="Times New Roman" pitchFamily="18" charset="0"/>
              </a:rPr>
              <a:t>Stupeň mechanické ochrany: </a:t>
            </a:r>
            <a:r>
              <a:rPr lang="cs-CZ" sz="4000" dirty="0" smtClean="0">
                <a:latin typeface="Times New Roman" pitchFamily="18" charset="0"/>
                <a:cs typeface="Times New Roman" pitchFamily="18" charset="0"/>
              </a:rPr>
              <a:t>IK10</a:t>
            </a:r>
          </a:p>
          <a:p>
            <a:pPr marL="365760" indent="-283464">
              <a:buNone/>
              <a:defRPr/>
            </a:pPr>
            <a:r>
              <a:rPr lang="cs-CZ" sz="4000" b="1" dirty="0" smtClean="0">
                <a:latin typeface="Times New Roman" pitchFamily="18" charset="0"/>
                <a:cs typeface="Times New Roman" pitchFamily="18" charset="0"/>
              </a:rPr>
              <a:t>Max. průřez přívodních vodičů: </a:t>
            </a:r>
            <a:r>
              <a:rPr lang="cs-CZ" sz="4000" dirty="0" smtClean="0">
                <a:latin typeface="Times New Roman" pitchFamily="18" charset="0"/>
                <a:cs typeface="Times New Roman" pitchFamily="18" charset="0"/>
              </a:rPr>
              <a:t>do 240 mm</a:t>
            </a:r>
            <a:r>
              <a:rPr lang="cs-CZ" sz="4000" baseline="30000" dirty="0" smtClean="0">
                <a:latin typeface="Times New Roman" pitchFamily="18" charset="0"/>
                <a:cs typeface="Times New Roman" pitchFamily="18" charset="0"/>
              </a:rPr>
              <a:t>2</a:t>
            </a:r>
          </a:p>
          <a:p>
            <a:pPr marL="365760" indent="-283464">
              <a:buNone/>
              <a:defRPr/>
            </a:pPr>
            <a:r>
              <a:rPr lang="cs-CZ" sz="4000" b="1" dirty="0" smtClean="0">
                <a:latin typeface="Times New Roman" pitchFamily="18" charset="0"/>
                <a:cs typeface="Times New Roman" pitchFamily="18" charset="0"/>
              </a:rPr>
              <a:t>Max. průřez vývodních vodičů: </a:t>
            </a:r>
            <a:r>
              <a:rPr lang="cs-CZ" sz="4000" dirty="0" smtClean="0">
                <a:latin typeface="Times New Roman" pitchFamily="18" charset="0"/>
                <a:cs typeface="Times New Roman" pitchFamily="18" charset="0"/>
              </a:rPr>
              <a:t>silový obvod do 240 mm</a:t>
            </a:r>
            <a:r>
              <a:rPr lang="cs-CZ" sz="4000" baseline="30000" dirty="0" smtClean="0">
                <a:latin typeface="Times New Roman" pitchFamily="18" charset="0"/>
                <a:cs typeface="Times New Roman" pitchFamily="18" charset="0"/>
              </a:rPr>
              <a:t>2</a:t>
            </a:r>
            <a:r>
              <a:rPr lang="cs-CZ" sz="4000" dirty="0" smtClean="0">
                <a:latin typeface="Times New Roman" pitchFamily="18" charset="0"/>
                <a:cs typeface="Times New Roman" pitchFamily="18" charset="0"/>
              </a:rPr>
              <a:t>, pomocný obvod do 4 mm</a:t>
            </a:r>
            <a:r>
              <a:rPr lang="cs-CZ" sz="4000" baseline="30000" dirty="0" smtClean="0">
                <a:latin typeface="Times New Roman" pitchFamily="18" charset="0"/>
                <a:cs typeface="Times New Roman" pitchFamily="18" charset="0"/>
              </a:rPr>
              <a:t>2</a:t>
            </a:r>
          </a:p>
          <a:p>
            <a:pPr marL="365760" indent="-283464">
              <a:buNone/>
              <a:defRPr/>
            </a:pPr>
            <a:r>
              <a:rPr lang="cs-CZ" sz="4000" b="1" dirty="0" smtClean="0">
                <a:latin typeface="Times New Roman" pitchFamily="18" charset="0"/>
                <a:cs typeface="Times New Roman" pitchFamily="18" charset="0"/>
              </a:rPr>
              <a:t>Způsob připojení vodičů: </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přívod:</a:t>
            </a:r>
            <a:r>
              <a:rPr lang="cs-CZ" sz="4000" dirty="0" smtClean="0">
                <a:latin typeface="Times New Roman" pitchFamily="18" charset="0"/>
                <a:cs typeface="Times New Roman" pitchFamily="18" charset="0"/>
              </a:rPr>
              <a:t> připojovací V svorka</a:t>
            </a:r>
          </a:p>
          <a:p>
            <a:pPr marL="365760" indent="-283464">
              <a:buNone/>
              <a:defRPr/>
            </a:pPr>
            <a:r>
              <a:rPr lang="cs-CZ" sz="4000" b="1" dirty="0" smtClean="0">
                <a:latin typeface="Times New Roman" pitchFamily="18" charset="0"/>
                <a:cs typeface="Times New Roman" pitchFamily="18" charset="0"/>
              </a:rPr>
              <a:t>   vývod: </a:t>
            </a:r>
            <a:r>
              <a:rPr lang="cs-CZ" sz="4000" dirty="0" smtClean="0">
                <a:latin typeface="Times New Roman" pitchFamily="18" charset="0"/>
                <a:cs typeface="Times New Roman" pitchFamily="18" charset="0"/>
              </a:rPr>
              <a:t>připojovací V svorka</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pomocné obvody: </a:t>
            </a:r>
            <a:r>
              <a:rPr lang="cs-CZ" sz="4000" dirty="0" smtClean="0">
                <a:latin typeface="Times New Roman" pitchFamily="18" charset="0"/>
                <a:cs typeface="Times New Roman" pitchFamily="18" charset="0"/>
              </a:rPr>
              <a:t>řad. svorky do 4 mm</a:t>
            </a:r>
            <a:r>
              <a:rPr lang="cs-CZ" sz="4000" baseline="30000" dirty="0" smtClean="0">
                <a:latin typeface="Times New Roman" pitchFamily="18" charset="0"/>
                <a:cs typeface="Times New Roman" pitchFamily="18" charset="0"/>
              </a:rPr>
              <a:t>2</a:t>
            </a:r>
            <a:r>
              <a:rPr lang="cs-CZ" sz="4000" dirty="0" smtClean="0">
                <a:latin typeface="Times New Roman" pitchFamily="18" charset="0"/>
                <a:cs typeface="Times New Roman" pitchFamily="18" charset="0"/>
              </a:rPr>
              <a:t>; svorky HDO</a:t>
            </a:r>
          </a:p>
          <a:p>
            <a:pPr marL="365760" indent="-283464">
              <a:buNone/>
              <a:defRPr/>
            </a:pPr>
            <a:r>
              <a:rPr lang="cs-CZ" sz="4000" dirty="0" smtClean="0">
                <a:latin typeface="Times New Roman" pitchFamily="18" charset="0"/>
                <a:cs typeface="Times New Roman" pitchFamily="18" charset="0"/>
              </a:rPr>
              <a:t>   </a:t>
            </a:r>
            <a:r>
              <a:rPr lang="cs-CZ" sz="4000" b="1" dirty="0" smtClean="0">
                <a:latin typeface="Times New Roman" pitchFamily="18" charset="0"/>
                <a:cs typeface="Times New Roman" pitchFamily="18" charset="0"/>
              </a:rPr>
              <a:t>příp. uzemnění: </a:t>
            </a:r>
            <a:r>
              <a:rPr lang="cs-CZ" sz="4000" dirty="0" smtClean="0">
                <a:latin typeface="Times New Roman" pitchFamily="18" charset="0"/>
                <a:cs typeface="Times New Roman" pitchFamily="18" charset="0"/>
              </a:rPr>
              <a:t>třmenová svorka PE/M8</a:t>
            </a:r>
          </a:p>
        </p:txBody>
      </p:sp>
      <p:pic>
        <p:nvPicPr>
          <p:cNvPr id="6" name="Picture 6"/>
          <p:cNvPicPr>
            <a:picLocks noChangeAspect="1" noChangeArrowheads="1"/>
          </p:cNvPicPr>
          <p:nvPr/>
        </p:nvPicPr>
        <p:blipFill>
          <a:blip r:embed="rId2" cstate="print"/>
          <a:srcRect/>
          <a:stretch>
            <a:fillRect/>
          </a:stretch>
        </p:blipFill>
        <p:spPr bwMode="auto">
          <a:xfrm>
            <a:off x="6372200" y="3429000"/>
            <a:ext cx="2278062" cy="2859336"/>
          </a:xfrm>
          <a:prstGeom prst="rect">
            <a:avLst/>
          </a:prstGeom>
          <a:noFill/>
          <a:ln w="9525">
            <a:noFill/>
            <a:miter lim="800000"/>
            <a:headEnd/>
            <a:tailEnd/>
          </a:ln>
        </p:spPr>
      </p:pic>
      <p:pic>
        <p:nvPicPr>
          <p:cNvPr id="7" name="Obrázek 5" descr="http://www.dck.cz/produkty/kabel_skrine/schema/NR212.gif"/>
          <p:cNvPicPr>
            <a:picLocks noChangeAspect="1"/>
          </p:cNvPicPr>
          <p:nvPr/>
        </p:nvPicPr>
        <p:blipFill>
          <a:blip r:embed="rId3" cstate="print"/>
          <a:srcRect/>
          <a:stretch>
            <a:fillRect/>
          </a:stretch>
        </p:blipFill>
        <p:spPr bwMode="auto">
          <a:xfrm>
            <a:off x="3347864" y="3356992"/>
            <a:ext cx="2843212" cy="146729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err="1" smtClean="0">
                <a:latin typeface="Times New Roman" pitchFamily="18" charset="0"/>
                <a:cs typeface="Times New Roman" pitchFamily="18" charset="0"/>
              </a:rPr>
              <a:t>Rozváděče</a:t>
            </a:r>
            <a:r>
              <a:rPr lang="cs-CZ" altLang="cs-CZ" sz="2900" dirty="0" smtClean="0">
                <a:latin typeface="Times New Roman" pitchFamily="18" charset="0"/>
                <a:cs typeface="Times New Roman" pitchFamily="18" charset="0"/>
              </a:rPr>
              <a:t> </a:t>
            </a:r>
            <a:r>
              <a:rPr lang="cs-CZ" altLang="cs-CZ" sz="2900" dirty="0" err="1" smtClean="0">
                <a:latin typeface="Times New Roman" pitchFamily="18" charset="0"/>
                <a:cs typeface="Times New Roman" pitchFamily="18" charset="0"/>
              </a:rPr>
              <a:t>nn</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buFont typeface="Wingdings 2" pitchFamily="18" charset="2"/>
              <a:buNone/>
            </a:pPr>
            <a:r>
              <a:rPr lang="cs-CZ" altLang="cs-CZ" sz="2500" dirty="0" smtClean="0">
                <a:latin typeface="Times New Roman" pitchFamily="18" charset="0"/>
                <a:cs typeface="Times New Roman" pitchFamily="18" charset="0"/>
              </a:rPr>
              <a:t>Modulové rozvodnice</a:t>
            </a:r>
          </a:p>
          <a:p>
            <a:pPr algn="just"/>
            <a:r>
              <a:rPr lang="cs-CZ" altLang="cs-CZ" sz="2500" dirty="0" smtClean="0">
                <a:latin typeface="Times New Roman" pitchFamily="18" charset="0"/>
                <a:cs typeface="Times New Roman" pitchFamily="18" charset="0"/>
              </a:rPr>
              <a:t>rozvodnice pro montáž na omítku nebo pod omítku</a:t>
            </a:r>
          </a:p>
          <a:p>
            <a:pPr algn="just"/>
            <a:r>
              <a:rPr lang="cs-CZ" altLang="cs-CZ" sz="2500" dirty="0" smtClean="0">
                <a:latin typeface="Times New Roman" pitchFamily="18" charset="0"/>
                <a:cs typeface="Times New Roman" pitchFamily="18" charset="0"/>
              </a:rPr>
              <a:t>kompletní skříň včetně DIN lišt, krycích desek, N a PE svorkovnic</a:t>
            </a:r>
          </a:p>
          <a:p>
            <a:pPr algn="just"/>
            <a:r>
              <a:rPr lang="cs-CZ" altLang="cs-CZ" sz="2500" dirty="0" smtClean="0">
                <a:latin typeface="Times New Roman" pitchFamily="18" charset="0"/>
                <a:cs typeface="Times New Roman" pitchFamily="18" charset="0"/>
              </a:rPr>
              <a:t>24 nebo 33 modulů v řadě</a:t>
            </a:r>
          </a:p>
          <a:p>
            <a:pPr algn="just"/>
            <a:r>
              <a:rPr lang="cs-CZ" altLang="cs-CZ" sz="2500" dirty="0" smtClean="0">
                <a:latin typeface="Times New Roman" pitchFamily="18" charset="0"/>
                <a:cs typeface="Times New Roman" pitchFamily="18" charset="0"/>
              </a:rPr>
              <a:t>3 až 6 </a:t>
            </a:r>
            <a:r>
              <a:rPr lang="cs-CZ" altLang="cs-CZ" sz="2500" dirty="0" err="1" smtClean="0">
                <a:latin typeface="Times New Roman" pitchFamily="18" charset="0"/>
                <a:cs typeface="Times New Roman" pitchFamily="18" charset="0"/>
              </a:rPr>
              <a:t>řadé</a:t>
            </a:r>
            <a:r>
              <a:rPr lang="cs-CZ" altLang="cs-CZ" sz="2500" dirty="0" smtClean="0">
                <a:latin typeface="Times New Roman" pitchFamily="18" charset="0"/>
                <a:cs typeface="Times New Roman" pitchFamily="18" charset="0"/>
              </a:rPr>
              <a:t> provedení</a:t>
            </a:r>
          </a:p>
          <a:p>
            <a:pPr algn="just"/>
            <a:r>
              <a:rPr lang="cs-CZ" altLang="cs-CZ" sz="2500" dirty="0" smtClean="0">
                <a:latin typeface="Times New Roman" pitchFamily="18" charset="0"/>
                <a:cs typeface="Times New Roman" pitchFamily="18" charset="0"/>
              </a:rPr>
              <a:t>jmenovité napětí 400 V AC / 50 Hz</a:t>
            </a:r>
          </a:p>
          <a:p>
            <a:pPr algn="just"/>
            <a:r>
              <a:rPr lang="cs-CZ" altLang="cs-CZ" sz="2500" dirty="0" smtClean="0">
                <a:latin typeface="Times New Roman" pitchFamily="18" charset="0"/>
                <a:cs typeface="Times New Roman" pitchFamily="18" charset="0"/>
              </a:rPr>
              <a:t>stupeň krytí IP30 a IP43</a:t>
            </a:r>
          </a:p>
          <a:p>
            <a:pPr algn="just"/>
            <a:r>
              <a:rPr lang="cs-CZ" altLang="cs-CZ" sz="2500" dirty="0" smtClean="0">
                <a:latin typeface="Times New Roman" pitchFamily="18" charset="0"/>
                <a:cs typeface="Times New Roman" pitchFamily="18" charset="0"/>
              </a:rPr>
              <a:t>další  příslušenství</a:t>
            </a:r>
          </a:p>
        </p:txBody>
      </p:sp>
      <p:pic>
        <p:nvPicPr>
          <p:cNvPr id="8" name="Picture 8"/>
          <p:cNvPicPr>
            <a:picLocks noChangeAspect="1" noChangeArrowheads="1"/>
          </p:cNvPicPr>
          <p:nvPr/>
        </p:nvPicPr>
        <p:blipFill>
          <a:blip r:embed="rId2" cstate="print"/>
          <a:srcRect/>
          <a:stretch>
            <a:fillRect/>
          </a:stretch>
        </p:blipFill>
        <p:spPr bwMode="auto">
          <a:xfrm>
            <a:off x="5652120" y="2780928"/>
            <a:ext cx="2880320" cy="33843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900" dirty="0" smtClean="0">
                <a:latin typeface="Times New Roman" pitchFamily="18" charset="0"/>
                <a:cs typeface="Times New Roman" pitchFamily="18" charset="0"/>
              </a:rPr>
              <a:t>Elektroměry</a:t>
            </a:r>
            <a:endParaRPr lang="cs-CZ" altLang="cs-CZ" sz="2900" dirty="0">
              <a:latin typeface="Times New Roman" pitchFamily="18" charset="0"/>
              <a:cs typeface="Times New Roman" pitchFamily="18" charset="0"/>
            </a:endParaRPr>
          </a:p>
        </p:txBody>
      </p:sp>
      <p:sp>
        <p:nvSpPr>
          <p:cNvPr id="3" name="Zástupný symbol pro obsah 2"/>
          <p:cNvSpPr>
            <a:spLocks noGrp="1"/>
          </p:cNvSpPr>
          <p:nvPr>
            <p:ph sz="quarter" idx="1"/>
          </p:nvPr>
        </p:nvSpPr>
        <p:spPr>
          <a:xfrm>
            <a:off x="467544" y="1196752"/>
            <a:ext cx="8229600" cy="4937760"/>
          </a:xfrm>
        </p:spPr>
        <p:txBody>
          <a:bodyPr>
            <a:normAutofit/>
          </a:bodyPr>
          <a:lstStyle/>
          <a:p>
            <a:pPr algn="just"/>
            <a:r>
              <a:rPr lang="cs-CZ" altLang="cs-CZ" sz="2500" dirty="0" smtClean="0">
                <a:latin typeface="Times New Roman" pitchFamily="18" charset="0"/>
                <a:cs typeface="Times New Roman" pitchFamily="18" charset="0"/>
              </a:rPr>
              <a:t>Elektroměr je elektrický měřící přístroj, který měří množství odebrané nebo dodané elektrické energie.</a:t>
            </a:r>
          </a:p>
          <a:p>
            <a:pPr algn="just"/>
            <a:r>
              <a:rPr lang="cs-CZ" altLang="cs-CZ" sz="2500" dirty="0" smtClean="0">
                <a:latin typeface="Times New Roman" pitchFamily="18" charset="0"/>
                <a:cs typeface="Times New Roman" pitchFamily="18" charset="0"/>
              </a:rPr>
              <a:t>Elektroměr je instalován provozovatelem distribuční soustavy, jenž je jeho vlastníkem. Na jeho základě probíhá vyúčtování spotřebované nebo dodané el. energie</a:t>
            </a:r>
          </a:p>
          <a:p>
            <a:pPr algn="just"/>
            <a:r>
              <a:rPr lang="cs-CZ" altLang="cs-CZ" sz="2500" dirty="0" smtClean="0">
                <a:latin typeface="Times New Roman" pitchFamily="18" charset="0"/>
                <a:cs typeface="Times New Roman" pitchFamily="18" charset="0"/>
              </a:rPr>
              <a:t>Rozdělení elektroměrů: </a:t>
            </a:r>
          </a:p>
          <a:p>
            <a:pPr marL="617220" lvl="1" indent="-342900" algn="just">
              <a:buClrTx/>
              <a:buFont typeface="+mj-lt"/>
              <a:buAutoNum type="alphaLcParenR"/>
            </a:pPr>
            <a:r>
              <a:rPr lang="cs-CZ" altLang="cs-CZ" sz="1900" dirty="0" smtClean="0">
                <a:solidFill>
                  <a:schemeClr val="tx1"/>
                </a:solidFill>
                <a:latin typeface="Times New Roman" pitchFamily="18" charset="0"/>
                <a:cs typeface="Times New Roman" pitchFamily="18" charset="0"/>
              </a:rPr>
              <a:t>podle počtu měřených fází na jednofázové a třífázové</a:t>
            </a:r>
          </a:p>
          <a:p>
            <a:pPr marL="617220" lvl="1" indent="-342900" algn="just">
              <a:buClrTx/>
              <a:buFont typeface="+mj-lt"/>
              <a:buAutoNum type="alphaLcParenR"/>
            </a:pPr>
            <a:r>
              <a:rPr lang="cs-CZ" altLang="cs-CZ" sz="1900" dirty="0" smtClean="0">
                <a:solidFill>
                  <a:schemeClr val="tx1"/>
                </a:solidFill>
                <a:latin typeface="Times New Roman" pitchFamily="18" charset="0"/>
                <a:cs typeface="Times New Roman" pitchFamily="18" charset="0"/>
              </a:rPr>
              <a:t>podle způsobu měření na přímé a nepřímé – pomocí MTP (měřících transformátorů proudu)</a:t>
            </a:r>
          </a:p>
          <a:p>
            <a:pPr marL="617220" lvl="1" indent="-342900" algn="just">
              <a:buClrTx/>
              <a:buFont typeface="+mj-lt"/>
              <a:buAutoNum type="alphaLcParenR"/>
            </a:pPr>
            <a:r>
              <a:rPr lang="cs-CZ" altLang="cs-CZ" sz="1900" dirty="0" smtClean="0">
                <a:solidFill>
                  <a:schemeClr val="tx1"/>
                </a:solidFill>
                <a:latin typeface="Times New Roman" pitchFamily="18" charset="0"/>
                <a:cs typeface="Times New Roman" pitchFamily="18" charset="0"/>
              </a:rPr>
              <a:t>podle systému měření na indukční s mechanickým číselníkem, elektronické s mechanickým číselníkem a elektronické s LCD</a:t>
            </a:r>
          </a:p>
          <a:p>
            <a:pPr marL="617220" lvl="1" indent="-342900" algn="just">
              <a:buClrTx/>
              <a:buFont typeface="+mj-lt"/>
              <a:buAutoNum type="alphaLcParenR"/>
            </a:pPr>
            <a:r>
              <a:rPr lang="cs-CZ" altLang="cs-CZ" sz="1900" dirty="0" smtClean="0">
                <a:solidFill>
                  <a:schemeClr val="tx1"/>
                </a:solidFill>
                <a:latin typeface="Times New Roman" pitchFamily="18" charset="0"/>
                <a:cs typeface="Times New Roman" pitchFamily="18" charset="0"/>
              </a:rPr>
              <a:t>podle počtu tarifů na </a:t>
            </a:r>
            <a:r>
              <a:rPr lang="cs-CZ" altLang="cs-CZ" sz="1900" dirty="0" err="1" smtClean="0">
                <a:solidFill>
                  <a:schemeClr val="tx1"/>
                </a:solidFill>
                <a:latin typeface="Times New Roman" pitchFamily="18" charset="0"/>
                <a:cs typeface="Times New Roman" pitchFamily="18" charset="0"/>
              </a:rPr>
              <a:t>jednotarifní</a:t>
            </a:r>
            <a:r>
              <a:rPr lang="cs-CZ" altLang="cs-CZ" sz="1900" dirty="0" smtClean="0">
                <a:solidFill>
                  <a:schemeClr val="tx1"/>
                </a:solidFill>
                <a:latin typeface="Times New Roman" pitchFamily="18" charset="0"/>
                <a:cs typeface="Times New Roman" pitchFamily="18" charset="0"/>
              </a:rPr>
              <a:t> a </a:t>
            </a:r>
            <a:r>
              <a:rPr lang="cs-CZ" altLang="cs-CZ" sz="1900" dirty="0" err="1" smtClean="0">
                <a:solidFill>
                  <a:schemeClr val="tx1"/>
                </a:solidFill>
                <a:latin typeface="Times New Roman" pitchFamily="18" charset="0"/>
                <a:cs typeface="Times New Roman" pitchFamily="18" charset="0"/>
              </a:rPr>
              <a:t>vícetarifní</a:t>
            </a:r>
            <a:r>
              <a:rPr lang="cs-CZ" altLang="cs-CZ" sz="1900" dirty="0" smtClean="0">
                <a:solidFill>
                  <a:schemeClr val="tx1"/>
                </a:solidFill>
                <a:latin typeface="Times New Roman" pitchFamily="18" charset="0"/>
                <a:cs typeface="Times New Roman" pitchFamily="18" charset="0"/>
              </a:rPr>
              <a:t> (obvykle </a:t>
            </a:r>
            <a:r>
              <a:rPr lang="cs-CZ" altLang="cs-CZ" sz="1900" dirty="0" err="1" smtClean="0">
                <a:solidFill>
                  <a:schemeClr val="tx1"/>
                </a:solidFill>
                <a:latin typeface="Times New Roman" pitchFamily="18" charset="0"/>
                <a:cs typeface="Times New Roman" pitchFamily="18" charset="0"/>
              </a:rPr>
              <a:t>dvoutarifní</a:t>
            </a:r>
            <a:r>
              <a:rPr lang="cs-CZ" altLang="cs-CZ" sz="1900" dirty="0" smtClean="0">
                <a:solidFill>
                  <a:schemeClr val="tx1"/>
                </a:solidFill>
                <a:latin typeface="Times New Roman" pitchFamily="18" charset="0"/>
                <a:cs typeface="Times New Roman" pitchFamily="18" charset="0"/>
              </a:rPr>
              <a:t>)</a:t>
            </a:r>
          </a:p>
          <a:p>
            <a:pPr marL="617220" lvl="1" indent="-342900" algn="just">
              <a:buClrTx/>
              <a:buFont typeface="+mj-lt"/>
              <a:buAutoNum type="alphaLcParenR"/>
            </a:pPr>
            <a:r>
              <a:rPr lang="cs-CZ" altLang="cs-CZ" sz="1900" dirty="0" smtClean="0">
                <a:solidFill>
                  <a:schemeClr val="tx1"/>
                </a:solidFill>
                <a:latin typeface="Times New Roman" pitchFamily="18" charset="0"/>
                <a:cs typeface="Times New Roman" pitchFamily="18" charset="0"/>
              </a:rPr>
              <a:t>podle způsobu uchycení na „kříž“, na DIN lištu, do zásuvky</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ůvod">
  <a:themeElements>
    <a:clrScheme name="Původ">
      <a:dk1>
        <a:sysClr val="windowText" lastClr="70707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ůvod">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ůvod">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70707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9959</TotalTime>
  <Words>1387</Words>
  <Application>Microsoft Office PowerPoint</Application>
  <PresentationFormat>Předvádění na obrazovce (4:3)</PresentationFormat>
  <Paragraphs>414</Paragraphs>
  <Slides>40</Slides>
  <Notes>0</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40</vt:i4>
      </vt:variant>
    </vt:vector>
  </HeadingPairs>
  <TitlesOfParts>
    <vt:vector size="42" baseType="lpstr">
      <vt:lpstr>Původ</vt:lpstr>
      <vt:lpstr>Image</vt:lpstr>
      <vt:lpstr>Snímek 1</vt:lpstr>
      <vt:lpstr>Snímek 2</vt:lpstr>
      <vt:lpstr>Rozváděče nn</vt:lpstr>
      <vt:lpstr>Rozváděče nn</vt:lpstr>
      <vt:lpstr>Rozváděče nn</vt:lpstr>
      <vt:lpstr>Rozváděče nn</vt:lpstr>
      <vt:lpstr>Rozváděče nn</vt:lpstr>
      <vt:lpstr>Rozváděče nn</vt:lpstr>
      <vt:lpstr>Elektroměry</vt:lpstr>
      <vt:lpstr>Elektroměry</vt:lpstr>
      <vt:lpstr>Elektroměry</vt:lpstr>
      <vt:lpstr>Elektroměry</vt:lpstr>
      <vt:lpstr>Elektroměry</vt:lpstr>
      <vt:lpstr>Elektroměry</vt:lpstr>
      <vt:lpstr>Elektroměry</vt:lpstr>
      <vt:lpstr>Elektroměry</vt:lpstr>
      <vt:lpstr>Elektroměry</vt:lpstr>
      <vt:lpstr>HDO – Hromadné Dálkové Ovládání</vt:lpstr>
      <vt:lpstr>Princip systému HDO</vt:lpstr>
      <vt:lpstr>Telegramy HDO</vt:lpstr>
      <vt:lpstr>Telegramy HDO</vt:lpstr>
      <vt:lpstr>HDO</vt:lpstr>
      <vt:lpstr>Vysílač HDO</vt:lpstr>
      <vt:lpstr>Schéma zapojení přijímače HDO</vt:lpstr>
      <vt:lpstr>Přijímače HDO</vt:lpstr>
      <vt:lpstr>Přijímače HDO</vt:lpstr>
      <vt:lpstr>Mapa pokrytí signálem HDO v ČR a SR</vt:lpstr>
      <vt:lpstr>Prozatímní elektrická zařízení</vt:lpstr>
      <vt:lpstr>Prozatímní elektrická zařízení</vt:lpstr>
      <vt:lpstr>První pomoc při úrazu elektrickým proudem</vt:lpstr>
      <vt:lpstr>První pomoc při úrazu elektrickým proudem</vt:lpstr>
      <vt:lpstr>První pomoc při úrazu elektrickým proudem</vt:lpstr>
      <vt:lpstr>Základní charakteristiky elektrických zařízení</vt:lpstr>
      <vt:lpstr>Základní charakteristiky elektrických zařízení</vt:lpstr>
      <vt:lpstr>Rozdělení prostředí z hlediska nebezpečí úrazu elektrickým proudem</vt:lpstr>
      <vt:lpstr>Základní charakteristiky elektrických zařízení</vt:lpstr>
      <vt:lpstr>Základní charakteristiky elektrických zařízení</vt:lpstr>
      <vt:lpstr>Základní charakteristiky elektrických zařízení</vt:lpstr>
      <vt:lpstr>Technická zpráva</vt:lpstr>
      <vt:lpstr>Technická zpráva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Projektování instalací a rozvodů</dc:title>
  <dc:creator>Holý</dc:creator>
  <cp:lastModifiedBy>user</cp:lastModifiedBy>
  <cp:revision>150</cp:revision>
  <dcterms:created xsi:type="dcterms:W3CDTF">2011-09-28T14:36:42Z</dcterms:created>
  <dcterms:modified xsi:type="dcterms:W3CDTF">2015-12-01T16:00:38Z</dcterms:modified>
</cp:coreProperties>
</file>