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276" r:id="rId2"/>
    <p:sldId id="307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9" r:id="rId22"/>
    <p:sldId id="330" r:id="rId23"/>
    <p:sldId id="332" r:id="rId24"/>
    <p:sldId id="331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6.12.2015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Pracovní postupy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Indukce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Uzemnění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Atmosférické podmínky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Práce bez napětí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Práce pod napětím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Zabezpečení proti opětovnému zapnutí</a:t>
            </a:r>
          </a:p>
          <a:p>
            <a:endParaRPr lang="cs-CZ" altLang="cs-CZ" sz="2000" dirty="0" smtClean="0"/>
          </a:p>
          <a:p>
            <a:pPr>
              <a:lnSpc>
                <a:spcPct val="9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Ověření </a:t>
            </a:r>
            <a:r>
              <a:rPr lang="cs-CZ" altLang="cs-CZ" sz="2000" b="1" dirty="0" err="1" smtClean="0">
                <a:latin typeface="Times New Roman" pitchFamily="18" charset="0"/>
                <a:cs typeface="Times New Roman" pitchFamily="18" charset="0"/>
              </a:rPr>
              <a:t>beznapěťového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stavu zařízení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Indikace napětí (signalizace)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Organizace práce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Příprava práce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Osoby odpovědné za elektrické zařízení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Činnost vedoucího práce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Ochrana zábranou, přepážkou, krytem nebo izolačním krytím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Stavební práce a jiné neelektrické práce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Údržba na elektrickém zařízení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Osoby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Opravy</a:t>
            </a:r>
          </a:p>
          <a:p>
            <a:pPr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Výměna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Pojistek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Světelných zdrojů a příslušenství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Ukončení a přerušení údržbové práce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Pracovní prostředí pro bezpečnou práci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Srážky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Hustá mlha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Bouřky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Silný vítr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Slané bouře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Extrémně nízká teplota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Pracoviště s nebezpečím výbuchu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ČSN EN 60445 - Bezpečnostní norma platí pro identifikaci a značení svorek elektrických zařízení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Rezistory, pojistky, relé, stykače, transformátory, točivé stroje a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rozváděče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Identifikace zakončení vodičů ochranného, nulového, středního, vodiče PEN, vodičů pospojování i vodičů fázových. </a:t>
            </a:r>
          </a:p>
          <a:p>
            <a:pPr algn="just"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Všeobecná pravidla pro písmeno-číslicový systém.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Označení barvami a číslicemi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Nové barevné značení žil vodičů a kabelů podle HD 308 S2 platné od 1.dubna 2006 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po dohodě od 1.července 2005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 Nově přibylo barevné značení pro 3 fázi – šedá barva.</a:t>
            </a:r>
          </a:p>
        </p:txBody>
      </p:sp>
      <p:pic>
        <p:nvPicPr>
          <p:cNvPr id="5" name="Picture 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813752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Označení barvami a číslicemi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Střední vodič (N) 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je světle modrý vodič, spojený s nulovým uzlem 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(AC)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sítě, </a:t>
            </a:r>
            <a:r>
              <a:rPr lang="en-US" altLang="cs-CZ" sz="2000" dirty="0" err="1" smtClean="0"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altLang="cs-CZ" sz="2000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ředním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bodem 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sítě. Tento vodič nesmí být použit jako ochranný vodič.</a:t>
            </a:r>
          </a:p>
          <a:p>
            <a:pPr algn="just"/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Ochranný vodič </a:t>
            </a:r>
            <a:r>
              <a:rPr lang="en-US" altLang="cs-CZ" sz="2000" b="1" dirty="0" smtClean="0">
                <a:latin typeface="Times New Roman" pitchFamily="18" charset="0"/>
                <a:cs typeface="Times New Roman" pitchFamily="18" charset="0"/>
              </a:rPr>
              <a:t>(PE)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značen kombinací barev zelená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žlutá po celé délce vodiče.</a:t>
            </a:r>
          </a:p>
          <a:p>
            <a:pPr algn="just"/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Ochranný vodič </a:t>
            </a:r>
            <a:r>
              <a:rPr lang="en-US" altLang="cs-CZ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PEN</a:t>
            </a:r>
            <a:r>
              <a:rPr lang="en-US" altLang="cs-CZ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se sdruženou funkcí využití ochranného a středního vodiče, má funkci ochrannou, značení také telená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žlutá.</a:t>
            </a:r>
          </a:p>
          <a:p>
            <a:pPr algn="just"/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Holé vodiče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použité jako ochranné , musí být barevně označeny zelenými a žlutými stejně širokými a těsně na sebe navazujícími pruhy šířky 15 mm až 100 mm. Konce vodičů nebo přístupové body musí být označeny grafickou značkou, nebo dvoubarevnou kombinací. Barevné značení se provádí u vodičů nenatřených na  jejich koncích a na všech viditelných místech a spojích. Provede se po celé délce s </a:t>
            </a:r>
            <a:r>
              <a:rPr lang="cs-CZ" altLang="cs-CZ" sz="2000" dirty="0" err="1" smtClean="0">
                <a:latin typeface="Times New Roman" pitchFamily="18" charset="0"/>
                <a:cs typeface="Times New Roman" pitchFamily="18" charset="0"/>
              </a:rPr>
              <a:t>vyjímkou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míst určených pro spoje a připojení vodičů. </a:t>
            </a:r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pPr algn="just"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Značení vodičů a svorek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Značení svorek zařízení pro určité vybrané vodiče konců těchto vodičů.</a:t>
            </a:r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pPr algn="just"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932" cy="462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Značení kabelů</a:t>
            </a: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43932" cy="508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Vnější vlivy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 některých místech – prostředích, se mohou vyskytovat vlivy, které nepříznivě působí na elektrická zařízení (např. vlhko, mokro, koroze)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Prostory se z hlediska úrazu posuzují podle nejnebezpečnějšího vnějšího vlivu. </a:t>
            </a:r>
          </a:p>
          <a:p>
            <a:pPr marL="525600" algn="just">
              <a:lnSpc>
                <a:spcPct val="90000"/>
              </a:lnSpc>
              <a:buFont typeface="Arial" pitchFamily="34" charset="0"/>
              <a:buChar char="•"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256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NORMÁLNÍ</a:t>
            </a:r>
          </a:p>
          <a:p>
            <a:pPr marL="5256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NEBEZPEČNÉ</a:t>
            </a:r>
          </a:p>
          <a:p>
            <a:pPr marL="5256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ZVLÁŠŤ NEBEZPEČNÉ</a:t>
            </a:r>
          </a:p>
          <a:p>
            <a:pPr algn="just"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Každý stupeň vnějšího vlivu je kódován dvěma písmeny velké abecedy a číslicí.</a:t>
            </a:r>
          </a:p>
          <a:p>
            <a:pPr>
              <a:lnSpc>
                <a:spcPct val="90000"/>
              </a:lnSpc>
              <a:buNone/>
            </a:pPr>
            <a:endParaRPr lang="cs-CZ" altLang="cs-CZ" sz="2000" dirty="0" smtClean="0"/>
          </a:p>
          <a:p>
            <a:pPr>
              <a:lnSpc>
                <a:spcPct val="90000"/>
              </a:lnSpc>
              <a:buNone/>
            </a:pPr>
            <a:endParaRPr lang="cs-CZ" altLang="cs-CZ" sz="20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pPr algn="just"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Energetický zákon č. 458/2000 Sb.,</a:t>
            </a: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-</a:t>
            </a:r>
          </a:p>
          <a:p>
            <a:pPr marL="0"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O podmínkách podnikání a výkonu státní zprávy v energetických odvětvích </a:t>
            </a: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Vnější vlivy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První písmeno označuje všeobecnou kategorii vnějšího vlivu:</a:t>
            </a:r>
          </a:p>
          <a:p>
            <a:pPr algn="just">
              <a:lnSpc>
                <a:spcPct val="80000"/>
              </a:lnSpc>
              <a:buNone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25600" algn="just">
              <a:lnSpc>
                <a:spcPct val="8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 …….   vnější činitel prostředí</a:t>
            </a:r>
          </a:p>
          <a:p>
            <a:pPr marL="525600" algn="just">
              <a:lnSpc>
                <a:spcPct val="8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 …….   využití</a:t>
            </a:r>
          </a:p>
          <a:p>
            <a:pPr marL="525600" algn="just">
              <a:lnSpc>
                <a:spcPct val="8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 ....….   konstrukce budov</a:t>
            </a:r>
          </a:p>
          <a:p>
            <a:pPr algn="just">
              <a:lnSpc>
                <a:spcPct val="8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Druhé písmeno označuje povahu vnějšího vlivu:</a:t>
            </a:r>
          </a:p>
          <a:p>
            <a:pPr algn="just">
              <a:lnSpc>
                <a:spcPct val="8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25600" algn="just">
              <a:lnSpc>
                <a:spcPct val="8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 …….  teplota okolí</a:t>
            </a:r>
          </a:p>
          <a:p>
            <a:pPr marL="525600" algn="just">
              <a:lnSpc>
                <a:spcPct val="8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 …….  atmosférické podmínky</a:t>
            </a:r>
          </a:p>
          <a:p>
            <a:pPr marL="525600" algn="just">
              <a:lnSpc>
                <a:spcPct val="8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 …….  nadmořská výška</a:t>
            </a:r>
          </a:p>
          <a:p>
            <a:pPr marL="525600" algn="just">
              <a:lnSpc>
                <a:spcPct val="8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 …….  výskyt vody</a:t>
            </a:r>
          </a:p>
          <a:p>
            <a:pPr algn="just">
              <a:lnSpc>
                <a:spcPct val="8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Číslice označuje třídu každého vlivu. 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1,2,3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cs-CZ" sz="2000" dirty="0" smtClean="0">
                <a:latin typeface="Times New Roman" pitchFamily="18" charset="0"/>
                <a:cs typeface="Times New Roman" pitchFamily="18" charset="0"/>
              </a:rPr>
              <a:t>pod.)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. Číslice mají vzestupnou řadu od nejmírnější třídy vlivu až po nejhorší.</a:t>
            </a:r>
          </a:p>
          <a:p>
            <a:pPr algn="just">
              <a:lnSpc>
                <a:spcPct val="90000"/>
              </a:lnSpc>
            </a:pPr>
            <a:endParaRPr lang="cs-CZ" altLang="cs-CZ" sz="2000" dirty="0" smtClean="0"/>
          </a:p>
          <a:p>
            <a:pPr>
              <a:lnSpc>
                <a:spcPct val="90000"/>
              </a:lnSpc>
              <a:buNone/>
            </a:pPr>
            <a:endParaRPr lang="cs-CZ" altLang="cs-CZ" sz="20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pPr algn="just"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Vnější vlivy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Stručný seznam vnějších vlivů: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teplota okolí zařízení, kde je instalováno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vystihuje atmosférické podmínky  v okolí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respektuje nadmořskou výšku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značí výskyt vody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představuje výskyt cizích volných malých předmětů až po prach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výskyt korozivních nebo znečišťujících chemických látek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rázy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AH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vibrace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AJ	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způsob mechanického namáhání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vyjadřuje výskyt rostlinstva nebo plísní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značí výskyt živočichů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elektromagnetické, elektrostatické, ionizující působení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působení slunečního záření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účinky zemětřesení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pohyb vzduchu do 10m</a:t>
            </a:r>
            <a:r>
              <a:rPr lang="en-US" altLang="cs-CZ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vyjadřuje sílu větru           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lnSpc>
                <a:spcPct val="8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cs-CZ" altLang="cs-CZ" sz="2000" dirty="0" smtClean="0"/>
          </a:p>
          <a:p>
            <a:pPr>
              <a:lnSpc>
                <a:spcPct val="90000"/>
              </a:lnSpc>
              <a:buNone/>
            </a:pPr>
            <a:endParaRPr lang="cs-CZ" altLang="cs-CZ" sz="20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pPr algn="just"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Vnější vlivy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Působení elektrického záření na okolí: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mentální a odborné znalosti osob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elektrický odpor lidského těla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dotyk osob s potenciálem země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množství osob nacházejících se v objektu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hořlavost nebo výbušnost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cs-CZ" altLang="cs-CZ" sz="2000" dirty="0" smtClean="0"/>
          </a:p>
          <a:p>
            <a:pPr>
              <a:lnSpc>
                <a:spcPct val="90000"/>
              </a:lnSpc>
              <a:buNone/>
            </a:pPr>
            <a:endParaRPr lang="cs-CZ" altLang="cs-CZ" sz="20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pPr algn="just"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Krytí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IPxx</a:t>
            </a:r>
            <a:endParaRPr lang="cs-CZ" altLang="cs-CZ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Krytí je konstrukční opatření, které je součástí elektrického předmětu. Poskytuje ochranu před dotykem s živými a pohybujícími se částmi a dosahuje se jím ochrana před poškozením vniknutím cizích předmětů, prachu, vody.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cs-CZ" altLang="cs-CZ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cs-CZ" altLang="cs-CZ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cs-CZ" altLang="cs-CZ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KRYT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81439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Doplňkové značení krytí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Nově zavedeny další přídavná písmena a doplňková písmena. </a:t>
            </a:r>
          </a:p>
          <a:p>
            <a:pPr>
              <a:lnSpc>
                <a:spcPct val="80000"/>
              </a:lnSpc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Přídavná písmena: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Chráněno před dotykem hřbetem ruky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Chráněno před dotykem prstem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Chráněno před dotykem nástrojem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Chráněno před dotykem drátem</a:t>
            </a:r>
          </a:p>
          <a:p>
            <a:pPr marL="417600">
              <a:lnSpc>
                <a:spcPct val="80000"/>
              </a:lnSpc>
              <a:buFont typeface="Arial" pitchFamily="34" charset="0"/>
              <a:buChar char="•"/>
            </a:pPr>
            <a:endParaRPr lang="cs-CZ" alt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Doplňková písmena:</a:t>
            </a:r>
          </a:p>
          <a:p>
            <a:pPr marL="4176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Zařízení vysokého napětí</a:t>
            </a:r>
          </a:p>
          <a:p>
            <a:pPr marL="4176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M,S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Zkoušeny škodlivé účinky vniklé vody, jsou-li pohyblivé části v pohybu, 	nebo v klidu</a:t>
            </a:r>
          </a:p>
          <a:p>
            <a:pPr marL="41760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cs-CZ" altLang="cs-CZ" sz="1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altLang="cs-CZ" sz="1800" dirty="0" smtClean="0">
                <a:latin typeface="Times New Roman" pitchFamily="18" charset="0"/>
                <a:cs typeface="Times New Roman" pitchFamily="18" charset="0"/>
              </a:rPr>
              <a:t>	Vhodné pro použití za stanovených povětrnostních podmínek</a:t>
            </a:r>
            <a:endParaRPr lang="cs-CZ" altLang="cs-CZ" sz="2000" dirty="0" smtClean="0"/>
          </a:p>
          <a:p>
            <a:pPr>
              <a:lnSpc>
                <a:spcPct val="90000"/>
              </a:lnSpc>
              <a:buNone/>
            </a:pPr>
            <a:endParaRPr lang="cs-CZ" altLang="cs-CZ" sz="20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pPr algn="just"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Značení vodičů barvami nebo číslicemi,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sdělovače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 a ovladače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V praxi se řídíme obecně platnými normami.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ČSN EN 60 446 ed.2</a:t>
            </a: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ČSN EN 33 0165 </a:t>
            </a: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ČSN EN 33 0166</a:t>
            </a: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ČSN EN 33 0167</a:t>
            </a: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ČSN EN 60 073</a:t>
            </a:r>
          </a:p>
          <a:p>
            <a:pPr>
              <a:lnSpc>
                <a:spcPct val="90000"/>
              </a:lnSpc>
              <a:buNone/>
            </a:pPr>
            <a:endParaRPr lang="cs-CZ" altLang="cs-CZ" sz="20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pPr algn="just"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Vodiče – označování barvami a číslicemi</a:t>
            </a:r>
            <a:endParaRPr lang="cs-CZ" altLang="cs-CZ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Pro jasnou identifikaci vodičů  jednotlivých systémech se používá barevné označení vodičů. Ke dříve přednostně používaným barvám fázových vodičů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černé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hnědé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přibývá barva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šedá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Číslicový systém se uplatňuje pro značení vodičů ve svazku, kromě vodičů označených barevnou kombinací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zelená/žlutá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Značení musí být dobře zřetelné a trvanlivé. Všechny číslice musí být čitelné a kontrastní k barvě izolace. Značení musí být prováděno arabskými číslicemi, číslice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musí být </a:t>
            </a:r>
            <a:r>
              <a:rPr lang="cs-CZ" altLang="cs-CZ" sz="2200" b="1" u="sng" dirty="0" smtClean="0">
                <a:latin typeface="Times New Roman" pitchFamily="18" charset="0"/>
                <a:cs typeface="Times New Roman" pitchFamily="18" charset="0"/>
              </a:rPr>
              <a:t>podtrženy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>
              <a:lnSpc>
                <a:spcPct val="90000"/>
              </a:lnSpc>
              <a:buNone/>
            </a:pPr>
            <a:endParaRPr lang="cs-CZ" altLang="cs-CZ" sz="20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pPr algn="just"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Číselné označení vodičů</a:t>
            </a:r>
            <a:endParaRPr lang="cs-CZ" altLang="cs-CZ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Používají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se i kombinace jednotlivých barev s výjimkou žluté a zelené. Ty smí být použity buď samostatně (tam, kde nehrozí záměna s ochranným vodičem) nebo v kombinaci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zelená/žlutá.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Kód barvy uveden v závorce (dle tabulky v ČSN).</a:t>
            </a:r>
          </a:p>
          <a:p>
            <a:pPr algn="just">
              <a:buNone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	Černá (0), hnědá (1), červená (2), oranžová (3),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žlutá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(4), zelená (5), modrá (tmavá i světlá 6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), fialová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(7), šedá (8), bílá, růžová (22), tyrkysová, zeleno/žlutá (54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000" dirty="0" smtClean="0"/>
          </a:p>
          <a:p>
            <a:endParaRPr lang="cs-CZ" altLang="cs-CZ" sz="1600" dirty="0" smtClean="0"/>
          </a:p>
          <a:p>
            <a:endParaRPr lang="cs-CZ" altLang="cs-CZ" sz="1600" dirty="0" smtClean="0"/>
          </a:p>
          <a:p>
            <a:pPr algn="just"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Kódování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sdělovačů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 a ovladačů</a:t>
            </a:r>
            <a:endParaRPr lang="cs-CZ" altLang="cs-CZ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ČSN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EN 60073 </a:t>
            </a:r>
            <a:r>
              <a:rPr lang="cs-CZ" altLang="cs-CZ" sz="2200" b="1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. 2.</a:t>
            </a:r>
          </a:p>
          <a:p>
            <a:pPr algn="just">
              <a:buNone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   stanovuje obecná pravidla pro přidělování určitých významů jednotlivým vizuálním, akustickým a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taktilním)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indikacím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pro: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zvýšení bezpečnosti osob, materiálních hodnot a/nebo životního prostředí na základě spolehlivého sledování zařízení nebo procesu</a:t>
            </a: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usnadnění vlastního sledování, řízení a údržby zařízení </a:t>
            </a:r>
          </a:p>
          <a:p>
            <a:pPr algn="just"/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rychlé zjištění stavů řídicích zařízení a poloh ovladačů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Obecné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použití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normy ČSN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EN 60073 </a:t>
            </a:r>
            <a:r>
              <a:rPr lang="cs-CZ" altLang="cs-CZ" sz="29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. 2.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v jednoduchých případech, např. pro jednotlivé světelné návěsti, ovládací tlačítka, mechanické </a:t>
            </a:r>
            <a:r>
              <a:rPr lang="cs-CZ" altLang="cs-CZ" sz="2200" dirty="0" err="1" smtClean="0">
                <a:latin typeface="Times New Roman" pitchFamily="18" charset="0"/>
                <a:cs typeface="Times New Roman" pitchFamily="18" charset="0"/>
              </a:rPr>
              <a:t>sdělovače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světelné diody (LED) nebo obrazovky či rozsáhlá řídicí pracoviště, která mohou zahrnovat široké spektrum přístrojů pro řízení zařízení nebo procesu </a:t>
            </a:r>
          </a:p>
          <a:p>
            <a:pPr algn="just">
              <a:lnSpc>
                <a:spcPct val="80000"/>
              </a:lnSpc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kde je ohrožena bezpečnost osob, materiální hodnoty a/nebo životní prostředí, a též tam, kde jsou zmíněné kódy použity pro usnadnění vlastního sledování a řízení zařízení</a:t>
            </a:r>
          </a:p>
          <a:p>
            <a:pPr algn="just">
              <a:lnSpc>
                <a:spcPct val="80000"/>
              </a:lnSpc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kde je na technické komisi, aby přidělila určitý způsob kódování specifické funkci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Energetický zákon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Zákon č. 458/2000 Sb., 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zapracovává příslušné předpisy Evropských společenství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navazuje na přímo použitelné předpisy Evropských společenství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upravuje podmínky podnikání, výkon státní správy a regulaci v energetických odvětvích, kterými jsou </a:t>
            </a:r>
            <a:r>
              <a:rPr lang="cs-CZ" altLang="cs-CZ" sz="2500" dirty="0" err="1" smtClean="0">
                <a:latin typeface="Times New Roman" pitchFamily="18" charset="0"/>
                <a:cs typeface="Times New Roman" pitchFamily="18" charset="0"/>
              </a:rPr>
              <a:t>elektroenergetika</a:t>
            </a: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, plynárenství a teplárenství, jakož i práva a povinnosti fyzických a právnických osob s tím spojené.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Změna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místa značení vodičů a svorek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Stejnosměrná soustava</a:t>
            </a:r>
          </a:p>
          <a:p>
            <a:pPr marL="525600"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Kladný pól:		L+		tmavočervená barva</a:t>
            </a:r>
          </a:p>
          <a:p>
            <a:pPr marL="525600"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Záporný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pól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:		L-		tmavomodrá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barva</a:t>
            </a:r>
          </a:p>
          <a:p>
            <a:pPr>
              <a:buNone/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Střídavá soustava                                                          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25600">
              <a:buNone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Fáze: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			L1, L2, L3	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oranžová</a:t>
            </a: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Obecná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pravidla pro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písmeno -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číslicový </a:t>
            </a:r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systém</a:t>
            </a:r>
            <a:endParaRPr lang="cs-CZ" altLang="cs-CZ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použita písmena a/nebo číslice, musí být písmena velká latinská a číslice arabské</a:t>
            </a:r>
          </a:p>
          <a:p>
            <a:pPr algn="just">
              <a:lnSpc>
                <a:spcPct val="80000"/>
              </a:lnSpc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doporučeno, aby referenční písmena pro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prvky byla vybrána z prvé části abecedy a pro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prvky ze druhé části abecedy</a:t>
            </a:r>
          </a:p>
          <a:p>
            <a:pPr algn="just">
              <a:lnSpc>
                <a:spcPct val="80000"/>
              </a:lnSpc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při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vzniku nejasností týkajících se číslic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nesmí být použita písmena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; může se použít „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“ a „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Kódování barvami</a:t>
            </a:r>
            <a:endParaRPr lang="cs-CZ" altLang="cs-CZ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24100"/>
            <a:ext cx="8135938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Kódování tvary nebo polohou</a:t>
            </a:r>
            <a:endParaRPr lang="cs-CZ" altLang="cs-CZ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89188"/>
            <a:ext cx="8175654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Kódování změnou charakteristik v čase</a:t>
            </a:r>
            <a:endParaRPr lang="cs-CZ" altLang="cs-CZ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05038"/>
            <a:ext cx="8186766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Požadavky na použití</a:t>
            </a:r>
            <a:endParaRPr lang="cs-CZ" altLang="cs-CZ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NOUZOVÉ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STOP/VYP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ovladače –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ČERVENÁ</a:t>
            </a:r>
          </a:p>
          <a:p>
            <a:pPr>
              <a:buNone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STOP/VYP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ovladače -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BÍLÁ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ŠEDÁ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ČERNÁ</a:t>
            </a:r>
          </a:p>
          <a:p>
            <a:pPr marL="525600">
              <a:buNone/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!Nesmí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být použita barva ZELENÁ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525600">
              <a:buNone/>
            </a:pPr>
            <a:endParaRPr lang="cs-CZ" altLang="cs-CZ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START/ZAP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ovladače -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BÍLÁ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ŠEDÁ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ČERNÁ </a:t>
            </a:r>
          </a:p>
          <a:p>
            <a:pPr marL="525600">
              <a:buNone/>
            </a:pP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Nesmí být použita barva ČERVENÁ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cs-CZ" altLang="cs-CZ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RESET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ovladače – použití :</a:t>
            </a:r>
          </a:p>
          <a:p>
            <a:pPr marL="525600" indent="-273600">
              <a:buFont typeface="+mj-lt"/>
              <a:buAutoNum type="alphaLcParenR"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Indikace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BÍLÁ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ŽLUTÁ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ZELENÁ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nebo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MODRÁ</a:t>
            </a:r>
          </a:p>
          <a:p>
            <a:pPr marL="525600" indent="-273600">
              <a:buFont typeface="+mj-lt"/>
              <a:buAutoNum type="alphaLcParenR"/>
            </a:pP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Potvrzení 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BÍLÁ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ŽLUTÁ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ZELENÁ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nebo </a:t>
            </a:r>
            <a:r>
              <a:rPr lang="cs-CZ" altLang="cs-CZ" sz="2200" b="1" dirty="0" smtClean="0">
                <a:latin typeface="Times New Roman" pitchFamily="18" charset="0"/>
                <a:cs typeface="Times New Roman" pitchFamily="18" charset="0"/>
              </a:rPr>
              <a:t>MODRÁ</a:t>
            </a:r>
            <a:r>
              <a:rPr lang="cs-CZ" alt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cs-CZ" alt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Energetický zákon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Předmětem podnikání v energetických odvětví je:</a:t>
            </a:r>
            <a:endParaRPr lang="cs-CZ" altLang="cs-CZ" sz="2800" b="1" dirty="0" smtClean="0"/>
          </a:p>
          <a:p>
            <a:pPr algn="just">
              <a:lnSpc>
                <a:spcPct val="9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výroba elektřiny</a:t>
            </a:r>
          </a:p>
          <a:p>
            <a:pPr algn="just">
              <a:lnSpc>
                <a:spcPct val="9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distribuce elektřiny</a:t>
            </a:r>
          </a:p>
          <a:p>
            <a:pPr algn="just">
              <a:lnSpc>
                <a:spcPct val="9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obchod s elektřinou</a:t>
            </a:r>
          </a:p>
          <a:p>
            <a:pPr algn="just">
              <a:lnSpc>
                <a:spcPct val="9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činnosti operátora trhu s elektřinou</a:t>
            </a:r>
          </a:p>
          <a:p>
            <a:pPr algn="just">
              <a:lnSpc>
                <a:spcPct val="9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výroba, distribuce,uskladňování a obchod s plynem </a:t>
            </a:r>
          </a:p>
          <a:p>
            <a:pPr algn="just">
              <a:lnSpc>
                <a:spcPct val="90000"/>
              </a:lnSpc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výroba a rozvod tepelné energie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Energetický zákon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Podnikat mohou fyzické nebo právnické osoby pouze na základě státního souhlasu-licence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Licenci uděluje ERÚ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Licence se uděluje nejvýše na </a:t>
            </a: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let</a:t>
            </a:r>
          </a:p>
          <a:p>
            <a:pPr algn="just">
              <a:lnSpc>
                <a:spcPct val="90000"/>
              </a:lnSpc>
              <a:buNone/>
            </a:pPr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 obchod se uděluje pouze na dobu </a:t>
            </a:r>
            <a:r>
              <a:rPr lang="cs-CZ" altLang="cs-CZ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let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Držitel licence je povinen zajišťovat spolehlivou a trvale bezpečnou dodávku energie</a:t>
            </a:r>
          </a:p>
          <a:p>
            <a:pPr marL="274320" lvl="1" algn="ju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Uskutečňovat dodávku energie lze pouze na základě smlouvy s odběratelem</a:t>
            </a:r>
          </a:p>
          <a:p>
            <a:pPr algn="just">
              <a:lnSpc>
                <a:spcPct val="90000"/>
              </a:lnSpc>
            </a:pPr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Základní hlediska na elektrická zařízení (ČSN 33 2000-1)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Autofit/>
          </a:bodyPr>
          <a:lstStyle/>
          <a:p>
            <a:pPr marL="274320" lvl="1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Každá část vybraného elektrického zařízení musí mít vhodné vlastnosti odpovídající podmínkám obsaženým v návrhu a zvláště musí plnit požadavky:</a:t>
            </a:r>
          </a:p>
          <a:p>
            <a:pPr marL="0" lvl="1">
              <a:lnSpc>
                <a:spcPct val="90000"/>
              </a:lnSpc>
              <a:buNone/>
            </a:pPr>
            <a:endParaRPr lang="cs-CZ" altLang="cs-CZ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90000"/>
              </a:lnSpc>
              <a:buNone/>
            </a:pPr>
            <a:r>
              <a:rPr lang="cs-CZ" alt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Hlediska napětí </a:t>
            </a:r>
          </a:p>
          <a:p>
            <a:pPr marL="274320" lvl="1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Elektrické zařízení musí odpovídat nejvyššímu trvalému napětí, které je použito (pro střídavý proud jeho efektivní hodnotě). Takové zařízení musí být vhodné pro předpokládanou kategorii přepětí.</a:t>
            </a:r>
          </a:p>
          <a:p>
            <a:pPr marL="0" lvl="1">
              <a:lnSpc>
                <a:spcPct val="90000"/>
              </a:lnSpc>
              <a:buFont typeface="Wingdings" pitchFamily="2" charset="2"/>
              <a:buChar char="§"/>
            </a:pPr>
            <a:endParaRPr lang="cs-CZ" alt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90000"/>
              </a:lnSpc>
              <a:buNone/>
            </a:pPr>
            <a:r>
              <a:rPr lang="cs-CZ" alt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Hlediska proudu </a:t>
            </a:r>
          </a:p>
          <a:p>
            <a:pPr marL="274320" lvl="1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cs-CZ" alt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Všechna elektrická zařízení musejí být vybrána s ohledem na nejvyšší ustálený proud (pro střídavý proud jeho efektivní hodnotu), který jimi za normálního provozu prochází, a s ohledem na proud, který může po určitou dobu zařízením procházet za mimořádných podmínek (např. po dobu, než zapůsobí jisticí prvek).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Základní hlediska na elektrická zařízení (ČSN 33 2000-1)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Hlediska kmitočtu 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Jestliže kmitočet má vliv na charakteristiky elektrického zařízení, musí jmenovitý kmitočet zařízení odpovídat kmitočtu, který se v obvodu vyskytuje.</a:t>
            </a:r>
          </a:p>
          <a:p>
            <a:endParaRPr lang="cs-CZ" alt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Hlediska výkonu 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Elektrická zařízení, která jsou volena na základě svých výkonových charakteristik, musejí odpovídat druhu provozu, pro který jsou určena. Přitom je nutno brát v úvahu činitel zatížení a normální provozní podmínky (viz IEV 691-10-02).</a:t>
            </a:r>
          </a:p>
          <a:p>
            <a:pPr marL="274320" lvl="1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Bezpečnost práce na elektrickém zařízení ČSN    50110-1 ED.2 (ČSN 34100)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Základní principy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Osoby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Organizace práce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Dorozumívání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Pracoviště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Nářadí, výstroj a přístroje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Dokumentace a záznamy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Značení</a:t>
            </a:r>
          </a:p>
          <a:p>
            <a:pPr algn="just"/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19386"/>
            <a:ext cx="3214703" cy="352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Provozní postupy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Běžné provozní činnosti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Změna stavu zařízení</a:t>
            </a:r>
          </a:p>
          <a:p>
            <a:pPr>
              <a:lnSpc>
                <a:spcPct val="90000"/>
              </a:lnSpc>
            </a:pPr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altLang="cs-CZ" sz="2000" b="1" dirty="0" smtClean="0">
                <a:latin typeface="Times New Roman" pitchFamily="18" charset="0"/>
                <a:cs typeface="Times New Roman" pitchFamily="18" charset="0"/>
              </a:rPr>
              <a:t>Kontroly funkce stavu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Měření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Zkoušení</a:t>
            </a:r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Revize</a:t>
            </a:r>
          </a:p>
          <a:p>
            <a:pPr algn="just"/>
            <a:endParaRPr lang="en-GB" alt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10676</TotalTime>
  <Words>1259</Words>
  <Application>Microsoft Office PowerPoint</Application>
  <PresentationFormat>Předvádění na obrazovce (4:3)</PresentationFormat>
  <Paragraphs>259</Paragraphs>
  <Slides>35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Původ</vt:lpstr>
      <vt:lpstr>Image</vt:lpstr>
      <vt:lpstr>Snímek 1</vt:lpstr>
      <vt:lpstr>Snímek 2</vt:lpstr>
      <vt:lpstr>Energetický zákon</vt:lpstr>
      <vt:lpstr>Energetický zákon</vt:lpstr>
      <vt:lpstr>Energetický zákon</vt:lpstr>
      <vt:lpstr>Základní hlediska na elektrická zařízení (ČSN 33 2000-1)</vt:lpstr>
      <vt:lpstr>Základní hlediska na elektrická zařízení (ČSN 33 2000-1)</vt:lpstr>
      <vt:lpstr>Bezpečnost práce na elektrickém zařízení ČSN    50110-1 ED.2 (ČSN 34100)</vt:lpstr>
      <vt:lpstr>Provozní postupy</vt:lpstr>
      <vt:lpstr>Pracovní postupy</vt:lpstr>
      <vt:lpstr>Organizace práce</vt:lpstr>
      <vt:lpstr>Údržba na elektrickém zařízení</vt:lpstr>
      <vt:lpstr>Pracovní prostředí pro bezpečnou práci</vt:lpstr>
      <vt:lpstr>ČSN EN 60445 - Bezpečnostní norma platí pro identifikaci a značení svorek elektrických zařízení</vt:lpstr>
      <vt:lpstr>Označení barvami a číslicemi</vt:lpstr>
      <vt:lpstr>Označení barvami a číslicemi</vt:lpstr>
      <vt:lpstr>Značení vodičů a svorek</vt:lpstr>
      <vt:lpstr>Značení kabelů</vt:lpstr>
      <vt:lpstr>Vnější vlivy</vt:lpstr>
      <vt:lpstr>Vnější vlivy</vt:lpstr>
      <vt:lpstr>Vnější vlivy</vt:lpstr>
      <vt:lpstr>Vnější vlivy</vt:lpstr>
      <vt:lpstr>Krytí IPxx</vt:lpstr>
      <vt:lpstr>Doplňkové značení krytí</vt:lpstr>
      <vt:lpstr>Značení vodičů barvami nebo číslicemi, sdělovače a ovladače</vt:lpstr>
      <vt:lpstr>Vodiče – označování barvami a číslicemi</vt:lpstr>
      <vt:lpstr>Číselné označení vodičů</vt:lpstr>
      <vt:lpstr>Kódování sdělovačů a ovladačů</vt:lpstr>
      <vt:lpstr>Obecné použití normy ČSN EN 60073 ed. 2.</vt:lpstr>
      <vt:lpstr>Změna místa značení vodičů a svorek</vt:lpstr>
      <vt:lpstr>Obecná pravidla pro písmeno - číslicový systém</vt:lpstr>
      <vt:lpstr>Kódování barvami</vt:lpstr>
      <vt:lpstr>Kódování tvary nebo polohou</vt:lpstr>
      <vt:lpstr>Kódování změnou charakteristik v čase</vt:lpstr>
      <vt:lpstr>Požadavky na použití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259</cp:revision>
  <dcterms:created xsi:type="dcterms:W3CDTF">2011-09-28T14:36:42Z</dcterms:created>
  <dcterms:modified xsi:type="dcterms:W3CDTF">2015-12-06T09:26:02Z</dcterms:modified>
</cp:coreProperties>
</file>