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notesMasterIdLst>
    <p:notesMasterId r:id="rId16"/>
  </p:notesMasterIdLst>
  <p:sldIdLst>
    <p:sldId id="276" r:id="rId2"/>
    <p:sldId id="307" r:id="rId3"/>
    <p:sldId id="257" r:id="rId4"/>
    <p:sldId id="262" r:id="rId5"/>
    <p:sldId id="309" r:id="rId6"/>
    <p:sldId id="310" r:id="rId7"/>
    <p:sldId id="311" r:id="rId8"/>
    <p:sldId id="312" r:id="rId9"/>
    <p:sldId id="313" r:id="rId10"/>
    <p:sldId id="314" r:id="rId11"/>
    <p:sldId id="315" r:id="rId12"/>
    <p:sldId id="316" r:id="rId13"/>
    <p:sldId id="318" r:id="rId14"/>
    <p:sldId id="317" r:id="rId15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6912" autoAdjust="0"/>
    <p:restoredTop sz="94600" autoAdjust="0"/>
  </p:normalViewPr>
  <p:slideViewPr>
    <p:cSldViewPr>
      <p:cViewPr>
        <p:scale>
          <a:sx n="77" d="100"/>
          <a:sy n="77" d="100"/>
        </p:scale>
        <p:origin x="-2496" y="-73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png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BC27443-C1C5-4AC7-9412-141690904866}" type="datetimeFigureOut">
              <a:rPr lang="cs-CZ" smtClean="0"/>
              <a:pPr/>
              <a:t>1.12.2015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DDFCA78-8484-469E-AD71-1322384DF322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36999421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Klepnutím lze upravit styl předlohy podnadpisů.</a:t>
            </a:r>
            <a:endParaRPr kumimoji="0" lang="en-US"/>
          </a:p>
        </p:txBody>
      </p:sp>
      <p:sp>
        <p:nvSpPr>
          <p:cNvPr id="28" name="Zástupný symbol pro datum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32CE581C-7589-4D4D-B3CC-1D5A14654BFF}" type="datetimeFigureOut">
              <a:rPr lang="cs-CZ" smtClean="0"/>
              <a:pPr/>
              <a:t>1.12.2015</a:t>
            </a:fld>
            <a:endParaRPr lang="cs-CZ"/>
          </a:p>
        </p:txBody>
      </p:sp>
      <p:sp>
        <p:nvSpPr>
          <p:cNvPr id="17" name="Zástupný symbol pro zápatí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cs-CZ"/>
          </a:p>
        </p:txBody>
      </p:sp>
      <p:sp>
        <p:nvSpPr>
          <p:cNvPr id="29" name="Zástupný symbol pro číslo snímku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C506276B-6A33-4B25-A3F1-BBFFA0BD0CAC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1" name="Obdélník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Obdélník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Obdélník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Obdélník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CE581C-7589-4D4D-B3CC-1D5A14654BFF}" type="datetimeFigureOut">
              <a:rPr lang="cs-CZ" smtClean="0"/>
              <a:pPr/>
              <a:t>1.12.2015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06276B-6A33-4B25-A3F1-BBFFA0BD0CAC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CE581C-7589-4D4D-B3CC-1D5A14654BFF}" type="datetimeFigureOut">
              <a:rPr lang="cs-CZ" smtClean="0"/>
              <a:pPr/>
              <a:t>1.12.2015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06276B-6A33-4B25-A3F1-BBFFA0BD0CAC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7" name="Přímá spojovací čára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Rovnoramenný trojúhelník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Přímá spojovací čára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CE581C-7589-4D4D-B3CC-1D5A14654BFF}" type="datetimeFigureOut">
              <a:rPr lang="cs-CZ" smtClean="0"/>
              <a:pPr/>
              <a:t>1.12.2015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06276B-6A33-4B25-A3F1-BBFFA0BD0CAC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Zástupný symbol pro obsah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32CE581C-7589-4D4D-B3CC-1D5A14654BFF}" type="datetimeFigureOut">
              <a:rPr lang="cs-CZ" smtClean="0"/>
              <a:pPr/>
              <a:t>1.12.2015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C506276B-6A33-4B25-A3F1-BBFFA0BD0CAC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7" name="Obdélník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Obdélník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CE581C-7589-4D4D-B3CC-1D5A14654BFF}" type="datetimeFigureOut">
              <a:rPr lang="cs-CZ" smtClean="0"/>
              <a:pPr/>
              <a:t>1.12.2015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06276B-6A33-4B25-A3F1-BBFFA0BD0CAC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9" name="Zástupný symbol pro obsah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1" name="Zástupný symbol pro obsah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CE581C-7589-4D4D-B3CC-1D5A14654BFF}" type="datetimeFigureOut">
              <a:rPr lang="cs-CZ" smtClean="0"/>
              <a:pPr/>
              <a:t>1.12.2015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06276B-6A33-4B25-A3F1-BBFFA0BD0CAC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1" name="Zástupný symbol pro obsah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3" name="Zástupný symbol pro obsah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CE581C-7589-4D4D-B3CC-1D5A14654BFF}" type="datetimeFigureOut">
              <a:rPr lang="cs-CZ" smtClean="0"/>
              <a:pPr/>
              <a:t>1.12.2015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06276B-6A33-4B25-A3F1-BBFFA0BD0CAC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6" name="Rovnoramenný trojúhelník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CE581C-7589-4D4D-B3CC-1D5A14654BFF}" type="datetimeFigureOut">
              <a:rPr lang="cs-CZ" smtClean="0"/>
              <a:pPr/>
              <a:t>1.12.2015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06276B-6A33-4B25-A3F1-BBFFA0BD0CAC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5" name="Přímá spojovací čára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Rovnoramenný trojúhelník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CE581C-7589-4D4D-B3CC-1D5A14654BFF}" type="datetimeFigureOut">
              <a:rPr lang="cs-CZ" smtClean="0"/>
              <a:pPr/>
              <a:t>1.12.2015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06276B-6A33-4B25-A3F1-BBFFA0BD0CAC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Přímá spojovací čára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Přímá spojovací čára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Rovnoramenný trojúhelník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Zástupný symbol pro obsah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cs-CZ" smtClean="0"/>
              <a:t>Klepnutím na ikonu přidáte obrázek.</a:t>
            </a:r>
            <a:endParaRPr kumimoji="0"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CE581C-7589-4D4D-B3CC-1D5A14654BFF}" type="datetimeFigureOut">
              <a:rPr lang="cs-CZ" smtClean="0"/>
              <a:pPr/>
              <a:t>1.12.2015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06276B-6A33-4B25-A3F1-BBFFA0BD0CAC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Přímá spojovací čára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Rovnoramenný trojúhelník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Obdélník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Zástupný symbol pro nadpis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14" name="Zástupný symbol pro datum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32CE581C-7589-4D4D-B3CC-1D5A14654BFF}" type="datetimeFigureOut">
              <a:rPr lang="cs-CZ" smtClean="0"/>
              <a:pPr/>
              <a:t>1.12.2015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cs-CZ"/>
          </a:p>
        </p:txBody>
      </p:sp>
      <p:sp>
        <p:nvSpPr>
          <p:cNvPr id="23" name="Zástupný symbol pro číslo snímku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C506276B-6A33-4B25-A3F1-BBFFA0BD0CAC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8" name="Přímá spojovací čára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Přímá spojovací čára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ovnoramenný trojúhelník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ransition/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7" Type="http://schemas.openxmlformats.org/officeDocument/2006/relationships/image" Target="../media/image6.png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5.jpeg"/><Relationship Id="rId5" Type="http://schemas.openxmlformats.org/officeDocument/2006/relationships/oleObject" Target="../embeddings/oleObject1.bin"/><Relationship Id="rId4" Type="http://schemas.openxmlformats.org/officeDocument/2006/relationships/image" Target="../media/image4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2339975" y="115888"/>
            <a:ext cx="6638925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spcBef>
                <a:spcPct val="0"/>
              </a:spcBef>
            </a:pPr>
            <a:r>
              <a:rPr lang="cs-CZ" altLang="cs-CZ" sz="3600" b="1" dirty="0" smtClean="0">
                <a:solidFill>
                  <a:srgbClr val="000066"/>
                </a:solidFill>
                <a:latin typeface="+mj-lt"/>
                <a:ea typeface="+mj-ea"/>
                <a:cs typeface="+mj-cs"/>
              </a:rPr>
              <a:t>Katedra elektroenergetiky a ekologie</a:t>
            </a:r>
            <a:endParaRPr lang="cs-CZ" altLang="cs-CZ" sz="3600" b="1" dirty="0">
              <a:solidFill>
                <a:srgbClr val="000066"/>
              </a:solidFill>
              <a:latin typeface="+mj-lt"/>
              <a:ea typeface="+mj-ea"/>
              <a:cs typeface="+mj-cs"/>
            </a:endParaRPr>
          </a:p>
        </p:txBody>
      </p:sp>
      <p:pic>
        <p:nvPicPr>
          <p:cNvPr id="5" name="Picture 10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4213" y="3213100"/>
            <a:ext cx="7867650" cy="3257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1041" descr="budova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95288" y="1484313"/>
            <a:ext cx="3024187" cy="199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7" name="Object 1045"/>
          <p:cNvGraphicFramePr>
            <a:graphicFrameLocks noChangeAspect="1"/>
          </p:cNvGraphicFramePr>
          <p:nvPr/>
        </p:nvGraphicFramePr>
        <p:xfrm>
          <a:off x="5580063" y="1484313"/>
          <a:ext cx="3152775" cy="2066925"/>
        </p:xfrm>
        <a:graphic>
          <a:graphicData uri="http://schemas.openxmlformats.org/presentationml/2006/ole">
            <p:oleObj spid="_x0000_s1026" name="Image" r:id="rId5" imgW="4863492" imgH="3187302" progId="">
              <p:embed/>
            </p:oleObj>
          </a:graphicData>
        </a:graphic>
      </p:graphicFrame>
      <p:pic>
        <p:nvPicPr>
          <p:cNvPr id="8" name="Picture 11" descr="IMG_5366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276600" y="1341438"/>
            <a:ext cx="2374900" cy="2952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1040" descr="ZCU_logoFELcmyk_2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179388" y="188913"/>
            <a:ext cx="1920875" cy="971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altLang="cs-CZ" sz="2900" dirty="0" smtClean="0">
                <a:latin typeface="Times New Roman" pitchFamily="18" charset="0"/>
                <a:cs typeface="Times New Roman" pitchFamily="18" charset="0"/>
              </a:rPr>
              <a:t>§ 46 Ochranná pásma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pPr algn="just">
              <a:lnSpc>
                <a:spcPct val="80000"/>
              </a:lnSpc>
              <a:buClr>
                <a:schemeClr val="folHlink"/>
              </a:buClr>
            </a:pPr>
            <a:r>
              <a:rPr lang="cs-CZ" altLang="cs-CZ" sz="2000" dirty="0" smtClean="0">
                <a:latin typeface="Times New Roman" pitchFamily="18" charset="0"/>
                <a:cs typeface="Times New Roman" pitchFamily="18" charset="0"/>
              </a:rPr>
              <a:t>Ochranným  pásmem   zařízení  elektrizační  soustavy  je prostor   v</a:t>
            </a:r>
          </a:p>
          <a:p>
            <a:pPr algn="just">
              <a:lnSpc>
                <a:spcPct val="80000"/>
              </a:lnSpc>
              <a:buClr>
                <a:schemeClr val="folHlink"/>
              </a:buClr>
            </a:pPr>
            <a:r>
              <a:rPr lang="cs-CZ" altLang="cs-CZ" sz="2000" dirty="0" smtClean="0">
                <a:latin typeface="Times New Roman" pitchFamily="18" charset="0"/>
                <a:cs typeface="Times New Roman" pitchFamily="18" charset="0"/>
              </a:rPr>
              <a:t>bezprostřední blízkosti tohoto zařízení určený k zajištění jeho spolehlivého</a:t>
            </a:r>
          </a:p>
          <a:p>
            <a:pPr algn="just">
              <a:lnSpc>
                <a:spcPct val="80000"/>
              </a:lnSpc>
              <a:buClr>
                <a:schemeClr val="folHlink"/>
              </a:buClr>
            </a:pPr>
            <a:r>
              <a:rPr lang="cs-CZ" altLang="cs-CZ" sz="2000" dirty="0" smtClean="0">
                <a:latin typeface="Times New Roman" pitchFamily="18" charset="0"/>
                <a:cs typeface="Times New Roman" pitchFamily="18" charset="0"/>
              </a:rPr>
              <a:t>provozu a k ochraně života, zdraví a majetku osob. Ochranné pásmo vzniká</a:t>
            </a:r>
          </a:p>
          <a:p>
            <a:pPr algn="just">
              <a:lnSpc>
                <a:spcPct val="80000"/>
              </a:lnSpc>
              <a:buClr>
                <a:schemeClr val="folHlink"/>
              </a:buClr>
            </a:pPr>
            <a:r>
              <a:rPr lang="cs-CZ" altLang="cs-CZ" sz="2000" dirty="0" smtClean="0">
                <a:latin typeface="Times New Roman" pitchFamily="18" charset="0"/>
                <a:cs typeface="Times New Roman" pitchFamily="18" charset="0"/>
              </a:rPr>
              <a:t>dnem nabytí  právní moci územního rozhodnutí. </a:t>
            </a:r>
          </a:p>
          <a:p>
            <a:pPr algn="just">
              <a:lnSpc>
                <a:spcPct val="80000"/>
              </a:lnSpc>
              <a:buClr>
                <a:schemeClr val="folHlink"/>
              </a:buClr>
            </a:pPr>
            <a:r>
              <a:rPr lang="cs-CZ" altLang="cs-CZ" sz="2000" dirty="0" smtClean="0">
                <a:latin typeface="Times New Roman" pitchFamily="18" charset="0"/>
                <a:cs typeface="Times New Roman" pitchFamily="18" charset="0"/>
              </a:rPr>
              <a:t>Ochrannými pásmy jsou chráněna nadzemní vedení, podzemní vedení,</a:t>
            </a:r>
          </a:p>
          <a:p>
            <a:pPr algn="just">
              <a:lnSpc>
                <a:spcPct val="80000"/>
              </a:lnSpc>
              <a:buClr>
                <a:schemeClr val="folHlink"/>
              </a:buClr>
            </a:pPr>
            <a:r>
              <a:rPr lang="cs-CZ" altLang="cs-CZ" sz="2000" dirty="0" smtClean="0">
                <a:latin typeface="Times New Roman" pitchFamily="18" charset="0"/>
                <a:cs typeface="Times New Roman" pitchFamily="18" charset="0"/>
              </a:rPr>
              <a:t>elektrické stanice, výrobny elektřiny a vedení měřicí, ochranné, řídicí,</a:t>
            </a:r>
          </a:p>
          <a:p>
            <a:pPr algn="just">
              <a:lnSpc>
                <a:spcPct val="80000"/>
              </a:lnSpc>
              <a:buClr>
                <a:schemeClr val="folHlink"/>
              </a:buClr>
            </a:pPr>
            <a:r>
              <a:rPr lang="cs-CZ" altLang="cs-CZ" sz="2000" dirty="0" smtClean="0">
                <a:latin typeface="Times New Roman" pitchFamily="18" charset="0"/>
                <a:cs typeface="Times New Roman" pitchFamily="18" charset="0"/>
              </a:rPr>
              <a:t>zabezpečovací, informační a telekomunikační techniky. </a:t>
            </a:r>
          </a:p>
          <a:p>
            <a:pPr algn="just">
              <a:lnSpc>
                <a:spcPct val="80000"/>
              </a:lnSpc>
              <a:buClr>
                <a:schemeClr val="folHlink"/>
              </a:buClr>
            </a:pPr>
            <a:r>
              <a:rPr lang="cs-CZ" altLang="cs-CZ" sz="2000" dirty="0" smtClean="0">
                <a:latin typeface="Times New Roman" pitchFamily="18" charset="0"/>
                <a:cs typeface="Times New Roman" pitchFamily="18" charset="0"/>
              </a:rPr>
              <a:t>Ochranné pásmo nadzemního vedení je souvislý prostor vymezený svislými</a:t>
            </a:r>
          </a:p>
          <a:p>
            <a:pPr algn="just">
              <a:lnSpc>
                <a:spcPct val="80000"/>
              </a:lnSpc>
              <a:buClr>
                <a:schemeClr val="folHlink"/>
              </a:buClr>
            </a:pPr>
            <a:r>
              <a:rPr lang="cs-CZ" altLang="cs-CZ" sz="2000" dirty="0" smtClean="0">
                <a:latin typeface="Times New Roman" pitchFamily="18" charset="0"/>
                <a:cs typeface="Times New Roman" pitchFamily="18" charset="0"/>
              </a:rPr>
              <a:t>rovinami vedenými po obou stranách vedení ve vodorovné vzdálenosti</a:t>
            </a:r>
          </a:p>
          <a:p>
            <a:pPr algn="just">
              <a:lnSpc>
                <a:spcPct val="80000"/>
              </a:lnSpc>
              <a:buClr>
                <a:schemeClr val="folHlink"/>
              </a:buClr>
            </a:pPr>
            <a:r>
              <a:rPr lang="cs-CZ" altLang="cs-CZ" sz="2000" dirty="0" smtClean="0">
                <a:latin typeface="Times New Roman" pitchFamily="18" charset="0"/>
                <a:cs typeface="Times New Roman" pitchFamily="18" charset="0"/>
              </a:rPr>
              <a:t>měřené kolmo na vedení, která činí od krajního vodiče vedení na obě jeho strany.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altLang="cs-CZ" sz="2900" dirty="0" smtClean="0">
                <a:latin typeface="Times New Roman" pitchFamily="18" charset="0"/>
                <a:cs typeface="Times New Roman" pitchFamily="18" charset="0"/>
              </a:rPr>
              <a:t>§ 46 Ochranná pásma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pPr algn="just">
              <a:lnSpc>
                <a:spcPct val="80000"/>
              </a:lnSpc>
              <a:buClr>
                <a:schemeClr val="folHlink"/>
              </a:buClr>
              <a:buNone/>
            </a:pPr>
            <a:r>
              <a:rPr lang="cs-CZ" altLang="cs-CZ" sz="1800" i="1" dirty="0" smtClean="0"/>
              <a:t>							</a:t>
            </a:r>
            <a:r>
              <a:rPr lang="cs-CZ" altLang="cs-CZ" sz="2000" dirty="0" smtClean="0">
                <a:latin typeface="Times New Roman" pitchFamily="18" charset="0"/>
                <a:cs typeface="Times New Roman" pitchFamily="18" charset="0"/>
              </a:rPr>
              <a:t>79/57	222/94	458/00 </a:t>
            </a:r>
          </a:p>
          <a:p>
            <a:pPr algn="just">
              <a:lnSpc>
                <a:spcPct val="80000"/>
              </a:lnSpc>
              <a:buClr>
                <a:schemeClr val="folHlink"/>
              </a:buClr>
              <a:buNone/>
            </a:pPr>
            <a:r>
              <a:rPr lang="cs-CZ" altLang="cs-CZ" sz="2000" dirty="0" smtClean="0">
                <a:latin typeface="Times New Roman" pitchFamily="18" charset="0"/>
                <a:cs typeface="Times New Roman" pitchFamily="18" charset="0"/>
              </a:rPr>
              <a:t>u napětí nad 1 kV a do 35 kV včetně (vzduch)</a:t>
            </a:r>
          </a:p>
          <a:p>
            <a:pPr>
              <a:lnSpc>
                <a:spcPct val="80000"/>
              </a:lnSpc>
              <a:buClr>
                <a:schemeClr val="folHlink"/>
              </a:buClr>
              <a:buNone/>
            </a:pPr>
            <a:r>
              <a:rPr lang="cs-CZ" altLang="cs-CZ" sz="2000" dirty="0" smtClean="0">
                <a:latin typeface="Times New Roman" pitchFamily="18" charset="0"/>
                <a:cs typeface="Times New Roman" pitchFamily="18" charset="0"/>
              </a:rPr>
              <a:t>pro vodiče bez izolace				10	7	</a:t>
            </a:r>
            <a:r>
              <a:rPr lang="cs-CZ" altLang="cs-CZ" sz="2000" dirty="0" err="1" smtClean="0">
                <a:latin typeface="Times New Roman" pitchFamily="18" charset="0"/>
                <a:cs typeface="Times New Roman" pitchFamily="18" charset="0"/>
              </a:rPr>
              <a:t>7</a:t>
            </a:r>
            <a:endParaRPr lang="cs-CZ" altLang="cs-CZ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80000"/>
              </a:lnSpc>
              <a:buClr>
                <a:schemeClr val="folHlink"/>
              </a:buClr>
              <a:buNone/>
            </a:pPr>
            <a:r>
              <a:rPr lang="cs-CZ" altLang="cs-CZ" sz="2000" dirty="0" smtClean="0">
                <a:latin typeface="Times New Roman" pitchFamily="18" charset="0"/>
                <a:cs typeface="Times New Roman" pitchFamily="18" charset="0"/>
              </a:rPr>
              <a:t>pro vodiče s izolací základní (vodiče SAX)		-	-	2</a:t>
            </a:r>
          </a:p>
          <a:p>
            <a:pPr>
              <a:lnSpc>
                <a:spcPct val="80000"/>
              </a:lnSpc>
              <a:buClr>
                <a:schemeClr val="folHlink"/>
              </a:buClr>
              <a:buNone/>
            </a:pPr>
            <a:r>
              <a:rPr lang="cs-CZ" altLang="cs-CZ" sz="2000" dirty="0" smtClean="0">
                <a:latin typeface="Times New Roman" pitchFamily="18" charset="0"/>
                <a:cs typeface="Times New Roman" pitchFamily="18" charset="0"/>
              </a:rPr>
              <a:t>pro závěsná kabelová vedení  (</a:t>
            </a:r>
            <a:r>
              <a:rPr lang="cs-CZ" altLang="cs-CZ" sz="2000" dirty="0" err="1" smtClean="0">
                <a:latin typeface="Times New Roman" pitchFamily="18" charset="0"/>
                <a:cs typeface="Times New Roman" pitchFamily="18" charset="0"/>
              </a:rPr>
              <a:t>Distry</a:t>
            </a:r>
            <a:r>
              <a:rPr lang="cs-CZ" altLang="cs-CZ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cs-CZ" altLang="cs-CZ" sz="2000" dirty="0" err="1" smtClean="0">
                <a:latin typeface="Times New Roman" pitchFamily="18" charset="0"/>
                <a:cs typeface="Times New Roman" pitchFamily="18" charset="0"/>
              </a:rPr>
              <a:t>Saxka</a:t>
            </a:r>
            <a:r>
              <a:rPr lang="cs-CZ" altLang="cs-CZ" sz="2000" dirty="0" smtClean="0">
                <a:latin typeface="Times New Roman" pitchFamily="18" charset="0"/>
                <a:cs typeface="Times New Roman" pitchFamily="18" charset="0"/>
              </a:rPr>
              <a:t>)	-	-	1</a:t>
            </a:r>
          </a:p>
          <a:p>
            <a:pPr>
              <a:lnSpc>
                <a:spcPct val="80000"/>
              </a:lnSpc>
              <a:buClr>
                <a:schemeClr val="folHlink"/>
              </a:buClr>
              <a:buNone/>
            </a:pPr>
            <a:r>
              <a:rPr lang="cs-CZ" altLang="cs-CZ" sz="2000" dirty="0" smtClean="0">
                <a:latin typeface="Times New Roman" pitchFamily="18" charset="0"/>
                <a:cs typeface="Times New Roman" pitchFamily="18" charset="0"/>
              </a:rPr>
              <a:t>u napětí nad 35 kV do 110 kV včetně (holé)		15	12	</a:t>
            </a:r>
            <a:r>
              <a:rPr lang="cs-CZ" altLang="cs-CZ" sz="2000" dirty="0" err="1" smtClean="0">
                <a:latin typeface="Times New Roman" pitchFamily="18" charset="0"/>
                <a:cs typeface="Times New Roman" pitchFamily="18" charset="0"/>
              </a:rPr>
              <a:t>12</a:t>
            </a:r>
            <a:endParaRPr lang="cs-CZ" altLang="cs-CZ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80000"/>
              </a:lnSpc>
              <a:buClr>
                <a:schemeClr val="folHlink"/>
              </a:buClr>
              <a:buNone/>
            </a:pPr>
            <a:r>
              <a:rPr lang="cs-CZ" altLang="cs-CZ" sz="2000" dirty="0" smtClean="0">
                <a:latin typeface="Times New Roman" pitchFamily="18" charset="0"/>
                <a:cs typeface="Times New Roman" pitchFamily="18" charset="0"/>
              </a:rPr>
              <a:t>u napětí nad 35 kV do 110 kV včetně (</a:t>
            </a:r>
            <a:r>
              <a:rPr lang="cs-CZ" altLang="cs-CZ" sz="2000" dirty="0" err="1" smtClean="0">
                <a:latin typeface="Times New Roman" pitchFamily="18" charset="0"/>
                <a:cs typeface="Times New Roman" pitchFamily="18" charset="0"/>
              </a:rPr>
              <a:t>izol</a:t>
            </a:r>
            <a:r>
              <a:rPr lang="cs-CZ" altLang="cs-CZ" sz="2000" dirty="0" smtClean="0">
                <a:latin typeface="Times New Roman" pitchFamily="18" charset="0"/>
                <a:cs typeface="Times New Roman" pitchFamily="18" charset="0"/>
              </a:rPr>
              <a:t>.)		-	-	5</a:t>
            </a:r>
          </a:p>
          <a:p>
            <a:pPr>
              <a:lnSpc>
                <a:spcPct val="80000"/>
              </a:lnSpc>
              <a:buClr>
                <a:schemeClr val="folHlink"/>
              </a:buClr>
              <a:buNone/>
            </a:pPr>
            <a:r>
              <a:rPr lang="cs-CZ" altLang="cs-CZ" sz="2000" dirty="0" smtClean="0">
                <a:latin typeface="Times New Roman" pitchFamily="18" charset="0"/>
                <a:cs typeface="Times New Roman" pitchFamily="18" charset="0"/>
              </a:rPr>
              <a:t>u napětí nad 110 kV do 220 kV včetně		20	15	</a:t>
            </a:r>
            <a:r>
              <a:rPr lang="cs-CZ" altLang="cs-CZ" sz="2000" dirty="0" err="1" smtClean="0">
                <a:latin typeface="Times New Roman" pitchFamily="18" charset="0"/>
                <a:cs typeface="Times New Roman" pitchFamily="18" charset="0"/>
              </a:rPr>
              <a:t>15</a:t>
            </a:r>
            <a:endParaRPr lang="cs-CZ" altLang="cs-CZ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80000"/>
              </a:lnSpc>
              <a:buClr>
                <a:schemeClr val="folHlink"/>
              </a:buClr>
              <a:buNone/>
            </a:pPr>
            <a:r>
              <a:rPr lang="cs-CZ" altLang="cs-CZ" sz="2000" dirty="0" smtClean="0">
                <a:latin typeface="Times New Roman" pitchFamily="18" charset="0"/>
                <a:cs typeface="Times New Roman" pitchFamily="18" charset="0"/>
              </a:rPr>
              <a:t>u napětí nad 220 kV do 400 kV včetně		25	20	</a:t>
            </a:r>
            <a:r>
              <a:rPr lang="cs-CZ" altLang="cs-CZ" sz="2000" dirty="0" err="1" smtClean="0">
                <a:latin typeface="Times New Roman" pitchFamily="18" charset="0"/>
                <a:cs typeface="Times New Roman" pitchFamily="18" charset="0"/>
              </a:rPr>
              <a:t>20</a:t>
            </a:r>
            <a:endParaRPr lang="cs-CZ" altLang="cs-CZ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80000"/>
              </a:lnSpc>
              <a:buClr>
                <a:schemeClr val="folHlink"/>
              </a:buClr>
              <a:buNone/>
            </a:pPr>
            <a:r>
              <a:rPr lang="cs-CZ" altLang="cs-CZ" sz="2000" dirty="0" smtClean="0">
                <a:latin typeface="Times New Roman" pitchFamily="18" charset="0"/>
                <a:cs typeface="Times New Roman" pitchFamily="18" charset="0"/>
              </a:rPr>
              <a:t>u závěsného kabelového vedení 110 kV		-	-	2</a:t>
            </a:r>
          </a:p>
          <a:p>
            <a:pPr>
              <a:lnSpc>
                <a:spcPct val="80000"/>
              </a:lnSpc>
              <a:buClr>
                <a:schemeClr val="folHlink"/>
              </a:buClr>
              <a:buNone/>
            </a:pPr>
            <a:r>
              <a:rPr lang="cs-CZ" altLang="cs-CZ" sz="2000" dirty="0" smtClean="0">
                <a:latin typeface="Times New Roman" pitchFamily="18" charset="0"/>
                <a:cs typeface="Times New Roman" pitchFamily="18" charset="0"/>
              </a:rPr>
              <a:t>u zařízení vlastní telekomunikační sítě držitele licence		1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altLang="cs-CZ" sz="2900" dirty="0" smtClean="0">
                <a:latin typeface="Times New Roman" pitchFamily="18" charset="0"/>
                <a:cs typeface="Times New Roman" pitchFamily="18" charset="0"/>
              </a:rPr>
              <a:t>§ 46 Ochranná pásma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pPr marL="342000" indent="-342000" algn="just">
              <a:buClrTx/>
              <a:buFont typeface="+mj-lt"/>
              <a:buAutoNum type="arabicParenR" startAt="5"/>
            </a:pPr>
            <a:r>
              <a:rPr lang="cs-CZ" altLang="cs-CZ" sz="2000" dirty="0" smtClean="0">
                <a:latin typeface="Times New Roman" pitchFamily="18" charset="0"/>
                <a:cs typeface="Times New Roman" pitchFamily="18" charset="0"/>
              </a:rPr>
              <a:t>Ochranné pásmo </a:t>
            </a:r>
            <a:r>
              <a:rPr lang="cs-CZ" altLang="cs-CZ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podzemního vedení elektrizační soustavy</a:t>
            </a:r>
            <a:r>
              <a:rPr lang="cs-CZ" altLang="cs-CZ" sz="2000" dirty="0" smtClean="0">
                <a:latin typeface="Times New Roman" pitchFamily="18" charset="0"/>
                <a:cs typeface="Times New Roman" pitchFamily="18" charset="0"/>
              </a:rPr>
              <a:t> do 110 kV včetně a vedení řídicí, měřicí a zabezpečovací techniky </a:t>
            </a:r>
            <a:r>
              <a:rPr lang="cs-CZ" altLang="cs-CZ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činí 1 m </a:t>
            </a:r>
            <a:r>
              <a:rPr lang="cs-CZ" altLang="cs-CZ" sz="2000" dirty="0" smtClean="0">
                <a:latin typeface="Times New Roman" pitchFamily="18" charset="0"/>
                <a:cs typeface="Times New Roman" pitchFamily="18" charset="0"/>
              </a:rPr>
              <a:t>po obou stranách krajního kabelu, nad 110 kV činí 3 m po obou stranách krajního kabelu. </a:t>
            </a:r>
          </a:p>
          <a:p>
            <a:pPr marL="342000" indent="-342000" algn="just">
              <a:buClrTx/>
              <a:buFont typeface="+mj-lt"/>
              <a:buAutoNum type="arabicParenR" startAt="6"/>
            </a:pPr>
            <a:r>
              <a:rPr lang="cs-CZ" altLang="cs-CZ" sz="2000" dirty="0" smtClean="0">
                <a:latin typeface="Times New Roman" pitchFamily="18" charset="0"/>
                <a:cs typeface="Times New Roman" pitchFamily="18" charset="0"/>
              </a:rPr>
              <a:t>Ochranné pásmo </a:t>
            </a:r>
            <a:r>
              <a:rPr lang="cs-CZ" altLang="cs-CZ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elektrické stanice je vymezeno</a:t>
            </a:r>
            <a:r>
              <a:rPr lang="cs-CZ" altLang="cs-CZ" sz="2000" dirty="0" smtClean="0">
                <a:latin typeface="Times New Roman" pitchFamily="18" charset="0"/>
                <a:cs typeface="Times New Roman" pitchFamily="18" charset="0"/>
              </a:rPr>
              <a:t> svislými rovinami vedenými ve vodorovné vzdálenosti:</a:t>
            </a:r>
          </a:p>
          <a:p>
            <a:pPr marL="342000" indent="-342000" algn="just">
              <a:buClrTx/>
              <a:buFont typeface="+mj-lt"/>
              <a:buAutoNum type="alphaLcParenR"/>
            </a:pPr>
            <a:r>
              <a:rPr lang="cs-CZ" altLang="cs-CZ" sz="2000" dirty="0" smtClean="0">
                <a:latin typeface="Times New Roman" pitchFamily="18" charset="0"/>
                <a:cs typeface="Times New Roman" pitchFamily="18" charset="0"/>
              </a:rPr>
              <a:t>u venkovních elektrických stanic a dále stanic s napětím větším než 52 kV v budovách 20 m od oplocení nebo obvodového zdiva,</a:t>
            </a:r>
          </a:p>
          <a:p>
            <a:pPr marL="342000" indent="-342000" algn="just">
              <a:buClrTx/>
              <a:buFont typeface="+mj-lt"/>
              <a:buAutoNum type="alphaLcParenR"/>
            </a:pPr>
            <a:r>
              <a:rPr lang="cs-CZ" altLang="cs-CZ" sz="2000" dirty="0" smtClean="0">
                <a:latin typeface="Times New Roman" pitchFamily="18" charset="0"/>
                <a:cs typeface="Times New Roman" pitchFamily="18" charset="0"/>
              </a:rPr>
              <a:t>u stožárových elektrických stanic a věžových stanic s venkovním přívodem s převodem napětí z úrovně nad 1 kV a menší než 52 kV na úroveň nízkého napětí 7 m,</a:t>
            </a:r>
          </a:p>
          <a:p>
            <a:pPr marL="342000" indent="-342000" algn="just">
              <a:buClrTx/>
              <a:buFont typeface="+mj-lt"/>
              <a:buAutoNum type="alphaLcParenR"/>
            </a:pPr>
            <a:r>
              <a:rPr lang="cs-CZ" altLang="cs-CZ" sz="2000" dirty="0" smtClean="0">
                <a:latin typeface="Times New Roman" pitchFamily="18" charset="0"/>
                <a:cs typeface="Times New Roman" pitchFamily="18" charset="0"/>
              </a:rPr>
              <a:t>u kompaktních a zděných elektrických stanic s převodem napětí z úrovně nad 1 kV až 52 kV na úroveň nízkého napětí 2 m,</a:t>
            </a:r>
          </a:p>
          <a:p>
            <a:pPr marL="342000" indent="-342000" algn="just">
              <a:buClrTx/>
              <a:buFont typeface="+mj-lt"/>
              <a:buAutoNum type="alphaLcParenR"/>
            </a:pPr>
            <a:r>
              <a:rPr lang="cs-CZ" altLang="cs-CZ" sz="2000" dirty="0" smtClean="0">
                <a:latin typeface="Times New Roman" pitchFamily="18" charset="0"/>
                <a:cs typeface="Times New Roman" pitchFamily="18" charset="0"/>
              </a:rPr>
              <a:t>u vestavěných elektrických stanic 1 m od obestavění. </a:t>
            </a:r>
          </a:p>
          <a:p>
            <a:pPr algn="just">
              <a:lnSpc>
                <a:spcPct val="80000"/>
              </a:lnSpc>
              <a:buClr>
                <a:schemeClr val="folHlink"/>
              </a:buClr>
              <a:buNone/>
            </a:pPr>
            <a:endParaRPr lang="cs-CZ" altLang="cs-CZ" sz="20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altLang="cs-CZ" sz="2900" dirty="0" smtClean="0">
                <a:latin typeface="Times New Roman" pitchFamily="18" charset="0"/>
                <a:cs typeface="Times New Roman" pitchFamily="18" charset="0"/>
              </a:rPr>
              <a:t>§ 46 Ochranná pásma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pPr marL="342000" indent="-342000" algn="just">
              <a:buClrTx/>
              <a:buFont typeface="+mj-lt"/>
              <a:buAutoNum type="arabicParenR" startAt="8"/>
            </a:pPr>
            <a:r>
              <a:rPr lang="cs-CZ" altLang="cs-CZ" sz="2000" dirty="0" smtClean="0">
                <a:latin typeface="Times New Roman" pitchFamily="18" charset="0"/>
                <a:cs typeface="Times New Roman" pitchFamily="18" charset="0"/>
              </a:rPr>
              <a:t>V ochranném pásmu nadzemního a podzemního vedení </a:t>
            </a:r>
            <a:r>
              <a:rPr lang="cs-CZ" altLang="cs-CZ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je zakázáno</a:t>
            </a:r>
            <a:r>
              <a:rPr lang="cs-CZ" altLang="cs-CZ" sz="20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342000" indent="-342000" algn="just">
              <a:buClrTx/>
              <a:buFont typeface="+mj-lt"/>
              <a:buAutoNum type="alphaLcParenR"/>
            </a:pPr>
            <a:r>
              <a:rPr lang="cs-CZ" altLang="cs-CZ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zřizovat</a:t>
            </a:r>
            <a:r>
              <a:rPr lang="cs-CZ" altLang="cs-CZ" sz="2000" dirty="0" smtClean="0">
                <a:latin typeface="Times New Roman" pitchFamily="18" charset="0"/>
                <a:cs typeface="Times New Roman" pitchFamily="18" charset="0"/>
              </a:rPr>
              <a:t> stavby či </a:t>
            </a:r>
            <a:r>
              <a:rPr lang="cs-CZ" altLang="cs-CZ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umisťovat</a:t>
            </a:r>
            <a:r>
              <a:rPr lang="cs-CZ" altLang="cs-CZ" sz="2000" dirty="0" smtClean="0">
                <a:latin typeface="Times New Roman" pitchFamily="18" charset="0"/>
                <a:cs typeface="Times New Roman" pitchFamily="18" charset="0"/>
              </a:rPr>
              <a:t> konstrukce a jiná zařízení, jakož i </a:t>
            </a:r>
            <a:r>
              <a:rPr lang="cs-CZ" altLang="cs-CZ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uskladňovat </a:t>
            </a:r>
            <a:r>
              <a:rPr lang="cs-CZ" altLang="cs-CZ" sz="2000" dirty="0" smtClean="0">
                <a:latin typeface="Times New Roman" pitchFamily="18" charset="0"/>
                <a:cs typeface="Times New Roman" pitchFamily="18" charset="0"/>
              </a:rPr>
              <a:t>hořlavé a výbušné látky,</a:t>
            </a:r>
          </a:p>
          <a:p>
            <a:pPr marL="342000" indent="-342000" algn="just">
              <a:buClrTx/>
              <a:buFont typeface="+mj-lt"/>
              <a:buAutoNum type="alphaLcParenR"/>
            </a:pPr>
            <a:r>
              <a:rPr lang="cs-CZ" altLang="cs-CZ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provádět</a:t>
            </a:r>
            <a:r>
              <a:rPr lang="cs-CZ" altLang="cs-CZ" sz="2000" dirty="0" smtClean="0">
                <a:latin typeface="Times New Roman" pitchFamily="18" charset="0"/>
                <a:cs typeface="Times New Roman" pitchFamily="18" charset="0"/>
              </a:rPr>
              <a:t> bez souhlasu jeho vlastníka </a:t>
            </a:r>
            <a:r>
              <a:rPr lang="cs-CZ" altLang="cs-CZ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zemní práce</a:t>
            </a:r>
            <a:r>
              <a:rPr lang="cs-CZ" altLang="cs-CZ" sz="2000" dirty="0" smtClean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 marL="342000" indent="-342000" algn="just">
              <a:buClrTx/>
              <a:buFont typeface="+mj-lt"/>
              <a:buAutoNum type="alphaLcParenR"/>
            </a:pPr>
            <a:r>
              <a:rPr lang="cs-CZ" altLang="cs-CZ" sz="2000" dirty="0" smtClean="0">
                <a:latin typeface="Times New Roman" pitchFamily="18" charset="0"/>
                <a:cs typeface="Times New Roman" pitchFamily="18" charset="0"/>
              </a:rPr>
              <a:t>provádět činnosti, které by mohly ohrozit spolehlivost a bezpečnost provozu těchto zařízení nebo ohrozit život, zdraví či majetek osob,</a:t>
            </a:r>
          </a:p>
          <a:p>
            <a:pPr marL="342000" indent="-342000" algn="just">
              <a:buClrTx/>
              <a:buFont typeface="+mj-lt"/>
              <a:buAutoNum type="alphaLcParenR"/>
            </a:pPr>
            <a:r>
              <a:rPr lang="cs-CZ" altLang="cs-CZ" sz="2000" dirty="0" smtClean="0">
                <a:latin typeface="Times New Roman" pitchFamily="18" charset="0"/>
                <a:cs typeface="Times New Roman" pitchFamily="18" charset="0"/>
              </a:rPr>
              <a:t>provádět činnosti, které by znemožňovaly nebo podstatně znesnadňovaly přístup k těmto zařízením.</a:t>
            </a:r>
          </a:p>
          <a:p>
            <a:pPr marL="342000" indent="-342000" algn="just">
              <a:buClrTx/>
              <a:buFont typeface="+mj-lt"/>
              <a:buAutoNum type="arabicParenR" startAt="9"/>
            </a:pPr>
            <a:r>
              <a:rPr lang="cs-CZ" altLang="cs-CZ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vysazovat</a:t>
            </a:r>
            <a:r>
              <a:rPr lang="cs-CZ" altLang="cs-CZ" sz="2000" dirty="0" smtClean="0">
                <a:latin typeface="Times New Roman" pitchFamily="18" charset="0"/>
                <a:cs typeface="Times New Roman" pitchFamily="18" charset="0"/>
              </a:rPr>
              <a:t> chmelnice a </a:t>
            </a:r>
            <a:r>
              <a:rPr lang="cs-CZ" altLang="cs-CZ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nechávat růst</a:t>
            </a:r>
            <a:r>
              <a:rPr lang="cs-CZ" altLang="cs-CZ" sz="2000" dirty="0" smtClean="0">
                <a:latin typeface="Times New Roman" pitchFamily="18" charset="0"/>
                <a:cs typeface="Times New Roman" pitchFamily="18" charset="0"/>
              </a:rPr>
              <a:t> porosty nad výšku 3 m.</a:t>
            </a:r>
          </a:p>
          <a:p>
            <a:pPr marL="342000" indent="-342000" algn="just">
              <a:buClrTx/>
              <a:buFont typeface="+mj-lt"/>
              <a:buAutoNum type="arabicParenR" startAt="9"/>
            </a:pPr>
            <a:r>
              <a:rPr lang="cs-CZ" altLang="cs-CZ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vysazovat</a:t>
            </a:r>
            <a:r>
              <a:rPr lang="cs-CZ" altLang="cs-CZ" sz="2000" dirty="0" smtClean="0">
                <a:latin typeface="Times New Roman" pitchFamily="18" charset="0"/>
                <a:cs typeface="Times New Roman" pitchFamily="18" charset="0"/>
              </a:rPr>
              <a:t> trvalé porosty a </a:t>
            </a:r>
            <a:r>
              <a:rPr lang="cs-CZ" altLang="cs-CZ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přejíždět</a:t>
            </a:r>
            <a:r>
              <a:rPr lang="cs-CZ" altLang="cs-CZ" sz="2000" dirty="0" smtClean="0">
                <a:latin typeface="Times New Roman" pitchFamily="18" charset="0"/>
                <a:cs typeface="Times New Roman" pitchFamily="18" charset="0"/>
              </a:rPr>
              <a:t> vedení mechanizmy o celkové hmotnosti nad 6 </a:t>
            </a:r>
            <a:r>
              <a:rPr lang="cs-CZ" altLang="cs-CZ" sz="2000" dirty="0" err="1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cs-CZ" altLang="cs-CZ" sz="2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Font typeface="Wingdings" pitchFamily="2" charset="2"/>
              <a:buNone/>
            </a:pPr>
            <a:endParaRPr lang="cs-CZ" sz="2000" dirty="0" smtClean="0">
              <a:solidFill>
                <a:schemeClr val="folHlink"/>
              </a:solidFill>
            </a:endParaRPr>
          </a:p>
          <a:p>
            <a:pPr algn="just">
              <a:lnSpc>
                <a:spcPct val="80000"/>
              </a:lnSpc>
              <a:buClr>
                <a:schemeClr val="folHlink"/>
              </a:buClr>
              <a:buNone/>
            </a:pPr>
            <a:endParaRPr lang="cs-CZ" altLang="cs-CZ" sz="20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altLang="cs-CZ" sz="2900" dirty="0" smtClean="0">
                <a:latin typeface="Times New Roman" pitchFamily="18" charset="0"/>
                <a:cs typeface="Times New Roman" pitchFamily="18" charset="0"/>
              </a:rPr>
              <a:t>§ 47 Přeložky zařízení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pPr marL="342000" indent="-342000" algn="just">
              <a:buClrTx/>
              <a:buFont typeface="+mj-lt"/>
              <a:buAutoNum type="arabicParenR"/>
            </a:pPr>
            <a:r>
              <a:rPr lang="cs-CZ" altLang="cs-CZ" sz="2000" dirty="0" smtClean="0">
                <a:latin typeface="Times New Roman" pitchFamily="18" charset="0"/>
                <a:cs typeface="Times New Roman" pitchFamily="18" charset="0"/>
              </a:rPr>
              <a:t>Přeložkou  zařízení distribuční  soustavy  se  </a:t>
            </a:r>
            <a:r>
              <a:rPr lang="cs-CZ" altLang="cs-CZ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rozumí  dílčí  změna  trasy vedení nebo přemístění</a:t>
            </a:r>
            <a:r>
              <a:rPr lang="cs-CZ" altLang="cs-CZ" sz="2000" dirty="0" smtClean="0">
                <a:latin typeface="Times New Roman" pitchFamily="18" charset="0"/>
                <a:cs typeface="Times New Roman" pitchFamily="18" charset="0"/>
              </a:rPr>
              <a:t> některých prvků tohoto zařízení.  </a:t>
            </a:r>
          </a:p>
          <a:p>
            <a:pPr marL="342000" indent="-609600">
              <a:buClr>
                <a:schemeClr val="folHlink"/>
              </a:buClr>
              <a:buFont typeface="Wingdings" pitchFamily="2" charset="2"/>
              <a:buNone/>
            </a:pPr>
            <a:endParaRPr lang="cs-CZ" altLang="cs-CZ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342000" indent="-342000" algn="just">
              <a:buClrTx/>
              <a:buFont typeface="+mj-lt"/>
              <a:buAutoNum type="arabicParenR" startAt="2"/>
            </a:pPr>
            <a:r>
              <a:rPr lang="cs-CZ" altLang="cs-CZ" sz="2000" dirty="0" smtClean="0">
                <a:latin typeface="Times New Roman" pitchFamily="18" charset="0"/>
                <a:cs typeface="Times New Roman" pitchFamily="18" charset="0"/>
              </a:rPr>
              <a:t>Přeložku   zařízení distribuční soustavy </a:t>
            </a:r>
            <a:r>
              <a:rPr lang="cs-CZ" altLang="cs-CZ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zajišťuje jeho  vlastník na náklady toho, kdo potřebu přeložky vyvolal</a:t>
            </a:r>
            <a:r>
              <a:rPr lang="cs-CZ" altLang="cs-CZ" sz="2000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marL="342000" indent="-609600">
              <a:buClr>
                <a:schemeClr val="folHlink"/>
              </a:buClr>
              <a:buFont typeface="+mj-lt"/>
              <a:buAutoNum type="arabicParenR" startAt="2"/>
            </a:pPr>
            <a:endParaRPr lang="cs-CZ" altLang="cs-CZ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342000" indent="-342000" algn="just">
              <a:buClrTx/>
              <a:buFont typeface="+mj-lt"/>
              <a:buAutoNum type="arabicParenR" startAt="2"/>
            </a:pPr>
            <a:r>
              <a:rPr lang="cs-CZ" altLang="cs-CZ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Vlastnictví</a:t>
            </a:r>
            <a:r>
              <a:rPr lang="cs-CZ" altLang="cs-CZ" sz="2000" dirty="0" smtClean="0">
                <a:latin typeface="Times New Roman" pitchFamily="18" charset="0"/>
                <a:cs typeface="Times New Roman" pitchFamily="18" charset="0"/>
              </a:rPr>
              <a:t>  zařízení distribuční soustavy po provedení přeložky </a:t>
            </a:r>
            <a:r>
              <a:rPr lang="cs-CZ" altLang="cs-CZ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se nemění</a:t>
            </a:r>
            <a:r>
              <a:rPr lang="cs-CZ" altLang="cs-CZ" sz="2000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>
              <a:buFont typeface="Wingdings" pitchFamily="2" charset="2"/>
              <a:buNone/>
            </a:pPr>
            <a:endParaRPr lang="cs-CZ" sz="2000" dirty="0" smtClean="0">
              <a:solidFill>
                <a:schemeClr val="folHlink"/>
              </a:solidFill>
            </a:endParaRPr>
          </a:p>
          <a:p>
            <a:pPr algn="just">
              <a:lnSpc>
                <a:spcPct val="80000"/>
              </a:lnSpc>
              <a:buClr>
                <a:schemeClr val="folHlink"/>
              </a:buClr>
              <a:buNone/>
            </a:pPr>
            <a:endParaRPr lang="cs-CZ" altLang="cs-CZ" sz="20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endParaRPr lang="cs-CZ" altLang="cs-CZ" sz="2900" dirty="0" smtClean="0">
              <a:latin typeface="+mj-lt"/>
              <a:ea typeface="+mj-ea"/>
              <a:cs typeface="+mj-cs"/>
            </a:endParaRPr>
          </a:p>
          <a:p>
            <a:pPr algn="ctr">
              <a:buNone/>
            </a:pPr>
            <a:endParaRPr lang="cs-CZ" altLang="cs-CZ" sz="2900" dirty="0" smtClean="0">
              <a:latin typeface="+mj-lt"/>
              <a:ea typeface="+mj-ea"/>
              <a:cs typeface="+mj-cs"/>
            </a:endParaRPr>
          </a:p>
          <a:p>
            <a:pPr algn="ctr">
              <a:buNone/>
            </a:pPr>
            <a:endParaRPr lang="cs-CZ" altLang="cs-CZ" sz="2900" dirty="0" smtClean="0">
              <a:latin typeface="+mj-lt"/>
              <a:ea typeface="+mj-ea"/>
              <a:cs typeface="+mj-cs"/>
            </a:endParaRPr>
          </a:p>
          <a:p>
            <a:pPr algn="ctr">
              <a:buNone/>
            </a:pPr>
            <a:r>
              <a:rPr lang="cs-CZ" altLang="cs-CZ" sz="2900" dirty="0" smtClean="0">
                <a:latin typeface="+mj-lt"/>
                <a:ea typeface="+mj-ea"/>
                <a:cs typeface="+mj-cs"/>
              </a:rPr>
              <a:t>Energetický zákon</a:t>
            </a:r>
          </a:p>
          <a:p>
            <a:pPr algn="ctr">
              <a:buNone/>
            </a:pPr>
            <a:r>
              <a:rPr lang="cs-CZ" altLang="cs-CZ" sz="2900" dirty="0" smtClean="0">
                <a:latin typeface="+mj-lt"/>
                <a:ea typeface="+mj-ea"/>
                <a:cs typeface="+mj-cs"/>
              </a:rPr>
              <a:t>458/2000Sb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just"/>
            <a:r>
              <a:rPr lang="cs-CZ" altLang="cs-CZ" sz="2900" dirty="0" smtClean="0">
                <a:latin typeface="Times New Roman" pitchFamily="18" charset="0"/>
                <a:cs typeface="Times New Roman" pitchFamily="18" charset="0"/>
              </a:rPr>
              <a:t>Energetický zákon 458/2000 Sb. v platném znění (s úpravami)</a:t>
            </a:r>
            <a:endParaRPr lang="cs-CZ" altLang="cs-CZ" sz="29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40000" lnSpcReduction="20000"/>
          </a:bodyPr>
          <a:lstStyle/>
          <a:p>
            <a:endParaRPr lang="cs-CZ" dirty="0" smtClean="0"/>
          </a:p>
          <a:p>
            <a:pPr algn="just"/>
            <a:r>
              <a:rPr lang="cs-CZ" altLang="cs-CZ" sz="4500" dirty="0" smtClean="0">
                <a:latin typeface="Times New Roman" pitchFamily="18" charset="0"/>
                <a:cs typeface="Times New Roman" pitchFamily="18" charset="0"/>
              </a:rPr>
              <a:t>změna: 262/2002 Sb. </a:t>
            </a:r>
          </a:p>
          <a:p>
            <a:pPr algn="just"/>
            <a:r>
              <a:rPr lang="cs-CZ" altLang="cs-CZ" sz="4500" dirty="0" smtClean="0">
                <a:latin typeface="Times New Roman" pitchFamily="18" charset="0"/>
                <a:cs typeface="Times New Roman" pitchFamily="18" charset="0"/>
              </a:rPr>
              <a:t>změna: 151/2002 Sb. </a:t>
            </a:r>
          </a:p>
          <a:p>
            <a:pPr algn="just"/>
            <a:r>
              <a:rPr lang="cs-CZ" altLang="cs-CZ" sz="4500" dirty="0" smtClean="0">
                <a:latin typeface="Times New Roman" pitchFamily="18" charset="0"/>
                <a:cs typeface="Times New Roman" pitchFamily="18" charset="0"/>
              </a:rPr>
              <a:t>změna: 278/2003 Sb. </a:t>
            </a:r>
          </a:p>
          <a:p>
            <a:pPr algn="just"/>
            <a:r>
              <a:rPr lang="cs-CZ" altLang="cs-CZ" sz="4500" dirty="0" smtClean="0">
                <a:latin typeface="Times New Roman" pitchFamily="18" charset="0"/>
                <a:cs typeface="Times New Roman" pitchFamily="18" charset="0"/>
              </a:rPr>
              <a:t>změna: 356/2003 Sb. </a:t>
            </a:r>
          </a:p>
          <a:p>
            <a:pPr algn="just"/>
            <a:endParaRPr lang="cs-CZ" altLang="cs-CZ" sz="45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cs-CZ" altLang="cs-CZ" sz="6000" dirty="0" smtClean="0">
                <a:latin typeface="Times New Roman" pitchFamily="18" charset="0"/>
                <a:cs typeface="Times New Roman" pitchFamily="18" charset="0"/>
              </a:rPr>
              <a:t>změna: 670/2004 Sb. </a:t>
            </a:r>
          </a:p>
          <a:p>
            <a:pPr algn="just">
              <a:buNone/>
            </a:pPr>
            <a:r>
              <a:rPr lang="cs-CZ" altLang="cs-CZ" sz="4500" dirty="0" smtClean="0">
                <a:latin typeface="Times New Roman" pitchFamily="18" charset="0"/>
                <a:cs typeface="Times New Roman" pitchFamily="18" charset="0"/>
              </a:rPr>
              <a:t>	Tento   zákon  </a:t>
            </a:r>
            <a:r>
              <a:rPr lang="cs-CZ" altLang="cs-CZ" sz="45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upravuje</a:t>
            </a:r>
            <a:r>
              <a:rPr lang="cs-CZ" altLang="cs-CZ" sz="4500" dirty="0" smtClean="0">
                <a:latin typeface="Times New Roman" pitchFamily="18" charset="0"/>
                <a:cs typeface="Times New Roman" pitchFamily="18" charset="0"/>
              </a:rPr>
              <a:t>   v  souladu   s  právem   Evropských společenství  </a:t>
            </a:r>
            <a:r>
              <a:rPr lang="cs-CZ" altLang="cs-CZ" sz="45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podmínky   podnikání, výkon   státní   správy a nediskriminační regulaci v energetických odvětvích - </a:t>
            </a:r>
            <a:r>
              <a:rPr lang="cs-CZ" altLang="cs-CZ" sz="45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elektroenergetika</a:t>
            </a:r>
            <a:r>
              <a:rPr lang="cs-CZ" altLang="cs-CZ" sz="4500" dirty="0" smtClean="0">
                <a:latin typeface="Times New Roman" pitchFamily="18" charset="0"/>
                <a:cs typeface="Times New Roman" pitchFamily="18" charset="0"/>
              </a:rPr>
              <a:t>, jakož  i práva a povinnosti fyzických a právnických osob s tím spojené. </a:t>
            </a:r>
          </a:p>
          <a:p>
            <a:pPr algn="just">
              <a:buNone/>
            </a:pPr>
            <a:endParaRPr lang="cs-CZ" altLang="cs-CZ" sz="45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cs-CZ" altLang="cs-CZ" sz="4500" dirty="0" smtClean="0">
                <a:latin typeface="Times New Roman" pitchFamily="18" charset="0"/>
                <a:cs typeface="Times New Roman" pitchFamily="18" charset="0"/>
              </a:rPr>
              <a:t> § 25  Provozovatel distribuční soustavy</a:t>
            </a:r>
          </a:p>
          <a:p>
            <a:pPr algn="just"/>
            <a:r>
              <a:rPr lang="cs-CZ" altLang="cs-CZ" sz="4500" dirty="0" smtClean="0">
                <a:latin typeface="Times New Roman" pitchFamily="18" charset="0"/>
                <a:cs typeface="Times New Roman" pitchFamily="18" charset="0"/>
              </a:rPr>
              <a:t> § 45  Elektrická přípojka</a:t>
            </a:r>
          </a:p>
          <a:p>
            <a:pPr algn="just"/>
            <a:r>
              <a:rPr lang="cs-CZ" altLang="cs-CZ" sz="4500" dirty="0" smtClean="0">
                <a:latin typeface="Times New Roman" pitchFamily="18" charset="0"/>
                <a:cs typeface="Times New Roman" pitchFamily="18" charset="0"/>
              </a:rPr>
              <a:t> § 46  Ochranná pásma</a:t>
            </a:r>
          </a:p>
          <a:p>
            <a:pPr algn="just"/>
            <a:r>
              <a:rPr lang="cs-CZ" altLang="cs-CZ" sz="4500" dirty="0" smtClean="0">
                <a:latin typeface="Times New Roman" pitchFamily="18" charset="0"/>
                <a:cs typeface="Times New Roman" pitchFamily="18" charset="0"/>
              </a:rPr>
              <a:t> § 47  Přeložky zařízení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altLang="cs-CZ" sz="2900" dirty="0" smtClean="0">
                <a:latin typeface="Times New Roman" pitchFamily="18" charset="0"/>
                <a:cs typeface="Times New Roman" pitchFamily="18" charset="0"/>
              </a:rPr>
              <a:t>§ 25  Provozovatel distribuční soustavy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pPr algn="just">
              <a:lnSpc>
                <a:spcPct val="80000"/>
              </a:lnSpc>
            </a:pPr>
            <a:r>
              <a:rPr lang="cs-CZ" altLang="cs-CZ" sz="1800" dirty="0" smtClean="0">
                <a:latin typeface="Times New Roman" pitchFamily="18" charset="0"/>
                <a:cs typeface="Times New Roman" pitchFamily="18" charset="0"/>
              </a:rPr>
              <a:t>zajišťuje spolehlivé provozování  a rozvoj distribuční soustavy, umožňuje distribuci elektřiny (smlouva) a řídí toky elektřiny</a:t>
            </a:r>
          </a:p>
          <a:p>
            <a:pPr algn="just">
              <a:lnSpc>
                <a:spcPct val="80000"/>
              </a:lnSpc>
              <a:buNone/>
            </a:pPr>
            <a:endParaRPr lang="cs-CZ" altLang="cs-CZ" sz="18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 algn="just">
              <a:lnSpc>
                <a:spcPct val="80000"/>
              </a:lnSpc>
              <a:buClrTx/>
              <a:buFont typeface="+mj-lt"/>
              <a:buAutoNum type="arabicParenR" startAt="4"/>
            </a:pPr>
            <a:r>
              <a:rPr lang="cs-CZ" altLang="cs-CZ" sz="2400" dirty="0" smtClean="0">
                <a:latin typeface="Times New Roman" pitchFamily="18" charset="0"/>
                <a:cs typeface="Times New Roman" pitchFamily="18" charset="0"/>
              </a:rPr>
              <a:t>Provozovatel distribuční soustavy má právo:</a:t>
            </a:r>
          </a:p>
          <a:p>
            <a:pPr marL="342900" indent="-342900" algn="just">
              <a:lnSpc>
                <a:spcPct val="80000"/>
              </a:lnSpc>
              <a:buClrTx/>
              <a:buFont typeface="+mj-lt"/>
              <a:buAutoNum type="alphaLcParenR" startAt="4"/>
            </a:pPr>
            <a:r>
              <a:rPr lang="cs-CZ" altLang="cs-CZ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omezit nebo přerušit</a:t>
            </a:r>
            <a:r>
              <a:rPr lang="cs-CZ" altLang="cs-CZ" sz="2000" dirty="0" smtClean="0">
                <a:latin typeface="Times New Roman" pitchFamily="18" charset="0"/>
                <a:cs typeface="Times New Roman" pitchFamily="18" charset="0"/>
              </a:rPr>
              <a:t> v nezbytném rozsahu dodávku elektřiny </a:t>
            </a:r>
          </a:p>
          <a:p>
            <a:pPr marL="342900" indent="-342900" algn="just">
              <a:lnSpc>
                <a:spcPct val="80000"/>
              </a:lnSpc>
              <a:buClrTx/>
              <a:buFont typeface="+mj-lt"/>
              <a:buAutoNum type="arabicPeriod"/>
            </a:pPr>
            <a:r>
              <a:rPr lang="cs-CZ" altLang="cs-CZ" sz="2000" dirty="0" smtClean="0">
                <a:latin typeface="Times New Roman" pitchFamily="18" charset="0"/>
                <a:cs typeface="Times New Roman" pitchFamily="18" charset="0"/>
              </a:rPr>
              <a:t>při ohrožení života, zdraví nebo majetku </a:t>
            </a:r>
          </a:p>
          <a:p>
            <a:pPr marL="342900" indent="-342900" algn="just">
              <a:lnSpc>
                <a:spcPct val="80000"/>
              </a:lnSpc>
              <a:buClrTx/>
              <a:buFont typeface="+mj-lt"/>
              <a:buAutoNum type="arabicPeriod"/>
            </a:pPr>
            <a:r>
              <a:rPr lang="cs-CZ" altLang="cs-CZ" sz="2000" dirty="0" smtClean="0">
                <a:latin typeface="Times New Roman" pitchFamily="18" charset="0"/>
                <a:cs typeface="Times New Roman" pitchFamily="18" charset="0"/>
              </a:rPr>
              <a:t>při stavech nouze </a:t>
            </a:r>
          </a:p>
          <a:p>
            <a:pPr marL="342900" indent="-342900" algn="just">
              <a:lnSpc>
                <a:spcPct val="80000"/>
              </a:lnSpc>
              <a:buClrTx/>
              <a:buFont typeface="+mj-lt"/>
              <a:buAutoNum type="arabicPeriod"/>
            </a:pPr>
            <a:r>
              <a:rPr lang="cs-CZ" altLang="cs-CZ" sz="2000" dirty="0" smtClean="0">
                <a:latin typeface="Times New Roman" pitchFamily="18" charset="0"/>
                <a:cs typeface="Times New Roman" pitchFamily="18" charset="0"/>
              </a:rPr>
              <a:t>při neoprávněné distribuci elektřiny</a:t>
            </a:r>
          </a:p>
          <a:p>
            <a:pPr marL="342900" indent="-342900" algn="just">
              <a:lnSpc>
                <a:spcPct val="80000"/>
              </a:lnSpc>
              <a:buClrTx/>
              <a:buFont typeface="+mj-lt"/>
              <a:buAutoNum type="arabicPeriod"/>
            </a:pPr>
            <a:r>
              <a:rPr lang="cs-CZ" altLang="cs-CZ" sz="2000" dirty="0" smtClean="0">
                <a:latin typeface="Times New Roman" pitchFamily="18" charset="0"/>
                <a:cs typeface="Times New Roman" pitchFamily="18" charset="0"/>
              </a:rPr>
              <a:t>při neumožnění přístupu k měřicímu zařízení, </a:t>
            </a:r>
          </a:p>
          <a:p>
            <a:pPr marL="342900" indent="-342900" algn="just">
              <a:lnSpc>
                <a:spcPct val="80000"/>
              </a:lnSpc>
              <a:buClrTx/>
              <a:buFont typeface="+mj-lt"/>
              <a:buAutoNum type="arabicPeriod"/>
            </a:pPr>
            <a:r>
              <a:rPr lang="cs-CZ" altLang="cs-CZ" sz="2000" dirty="0" smtClean="0">
                <a:latin typeface="Times New Roman" pitchFamily="18" charset="0"/>
                <a:cs typeface="Times New Roman" pitchFamily="18" charset="0"/>
              </a:rPr>
              <a:t>při neoprávněném odběru elektřiny</a:t>
            </a:r>
          </a:p>
          <a:p>
            <a:pPr marL="342900" indent="-342900" algn="just">
              <a:lnSpc>
                <a:spcPct val="80000"/>
              </a:lnSpc>
              <a:buClrTx/>
              <a:buFont typeface="+mj-lt"/>
              <a:buAutoNum type="arabicPeriod"/>
            </a:pPr>
            <a:r>
              <a:rPr lang="cs-CZ" altLang="cs-CZ" sz="2000" dirty="0" smtClean="0">
                <a:latin typeface="Times New Roman" pitchFamily="18" charset="0"/>
                <a:cs typeface="Times New Roman" pitchFamily="18" charset="0"/>
              </a:rPr>
              <a:t>při plánovaných  prací  na  zařízení distribuční soustavy  zejména  oprav,  rekonstrukcí, údržby a revizí, </a:t>
            </a:r>
          </a:p>
          <a:p>
            <a:pPr marL="342900" indent="-342900" algn="just">
              <a:lnSpc>
                <a:spcPct val="80000"/>
              </a:lnSpc>
              <a:buClrTx/>
              <a:buFont typeface="+mj-lt"/>
              <a:buAutoNum type="arabicPeriod"/>
            </a:pPr>
            <a:r>
              <a:rPr lang="cs-CZ" altLang="cs-CZ" sz="2000" dirty="0" smtClean="0">
                <a:latin typeface="Times New Roman" pitchFamily="18" charset="0"/>
                <a:cs typeface="Times New Roman" pitchFamily="18" charset="0"/>
              </a:rPr>
              <a:t>při vzniku a odstraňování poruch</a:t>
            </a:r>
          </a:p>
          <a:p>
            <a:pPr marL="342900" indent="-342900" algn="just">
              <a:lnSpc>
                <a:spcPct val="80000"/>
              </a:lnSpc>
              <a:buClrTx/>
              <a:buFont typeface="+mj-lt"/>
              <a:buAutoNum type="arabicPeriod"/>
            </a:pPr>
            <a:r>
              <a:rPr lang="cs-CZ" altLang="cs-CZ" sz="2000" dirty="0" smtClean="0">
                <a:latin typeface="Times New Roman" pitchFamily="18" charset="0"/>
                <a:cs typeface="Times New Roman" pitchFamily="18" charset="0"/>
              </a:rPr>
              <a:t>při odběru elektřiny zařízeními,  která  ohrožují  život,zdraví nebo majetek</a:t>
            </a:r>
          </a:p>
          <a:p>
            <a:pPr marL="342900" indent="-342900" algn="just">
              <a:lnSpc>
                <a:spcPct val="80000"/>
              </a:lnSpc>
              <a:buClrTx/>
              <a:buFont typeface="+mj-lt"/>
              <a:buAutoNum type="arabicPeriod"/>
            </a:pPr>
            <a:r>
              <a:rPr lang="cs-CZ" altLang="cs-CZ" sz="2000" dirty="0" smtClean="0">
                <a:latin typeface="Times New Roman" pitchFamily="18" charset="0"/>
                <a:cs typeface="Times New Roman" pitchFamily="18" charset="0"/>
              </a:rPr>
              <a:t>při odběru elektřiny zařízeními,  která ovlivňují kvalitu</a:t>
            </a:r>
            <a:r>
              <a:rPr lang="cs-CZ" sz="2800" b="1" dirty="0" smtClean="0">
                <a:solidFill>
                  <a:schemeClr val="folHlink"/>
                </a:solidFill>
              </a:rPr>
              <a:t> </a:t>
            </a:r>
            <a:endParaRPr lang="cs-CZ" sz="2800" b="1" dirty="0">
              <a:solidFill>
                <a:schemeClr val="folHlink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altLang="cs-CZ" sz="2900" dirty="0" smtClean="0">
                <a:latin typeface="Times New Roman" pitchFamily="18" charset="0"/>
                <a:cs typeface="Times New Roman" pitchFamily="18" charset="0"/>
              </a:rPr>
              <a:t>§ 25  Provozovatel distribuční soustavy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pPr marL="342900" indent="-342900" algn="just">
              <a:lnSpc>
                <a:spcPct val="80000"/>
              </a:lnSpc>
              <a:buClrTx/>
              <a:buFont typeface="+mj-lt"/>
              <a:buAutoNum type="alphaLcParenR" startAt="6"/>
            </a:pPr>
            <a:r>
              <a:rPr lang="cs-CZ" altLang="cs-CZ" sz="2000" dirty="0" smtClean="0">
                <a:latin typeface="Times New Roman" pitchFamily="18" charset="0"/>
                <a:cs typeface="Times New Roman" pitchFamily="18" charset="0"/>
              </a:rPr>
              <a:t>v souladu s podmínkami stanovenými územním rozhodnutím a stavebním povolením </a:t>
            </a:r>
            <a:r>
              <a:rPr lang="cs-CZ" altLang="cs-CZ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zřizovat a provozovat</a:t>
            </a:r>
            <a:r>
              <a:rPr lang="cs-CZ" altLang="cs-CZ" sz="2000" dirty="0" smtClean="0">
                <a:latin typeface="Times New Roman" pitchFamily="18" charset="0"/>
                <a:cs typeface="Times New Roman" pitchFamily="18" charset="0"/>
              </a:rPr>
              <a:t> na cizích nemovitostech zařízení  distribuční soustavy, přetínat tyto nemovitosti vodiči a umísťovat v nich vedení, </a:t>
            </a:r>
          </a:p>
          <a:p>
            <a:pPr marL="342900" indent="-342900" algn="just">
              <a:lnSpc>
                <a:spcPct val="80000"/>
              </a:lnSpc>
              <a:buClrTx/>
              <a:buFont typeface="+mj-lt"/>
              <a:buAutoNum type="alphaLcParenR" startAt="6"/>
            </a:pPr>
            <a:r>
              <a:rPr lang="cs-CZ" altLang="cs-CZ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vstupovat a vjíždět na cizí nemovitosti</a:t>
            </a:r>
            <a:r>
              <a:rPr lang="cs-CZ" altLang="cs-CZ" sz="2000" dirty="0" smtClean="0">
                <a:latin typeface="Times New Roman" pitchFamily="18" charset="0"/>
                <a:cs typeface="Times New Roman" pitchFamily="18" charset="0"/>
              </a:rPr>
              <a:t> v souvislosti se zřizováním a </a:t>
            </a:r>
            <a:r>
              <a:rPr lang="cs-CZ" altLang="cs-CZ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provozováním</a:t>
            </a:r>
            <a:r>
              <a:rPr lang="cs-CZ" altLang="cs-CZ" sz="2000" dirty="0" smtClean="0">
                <a:latin typeface="Times New Roman" pitchFamily="18" charset="0"/>
                <a:cs typeface="Times New Roman" pitchFamily="18" charset="0"/>
              </a:rPr>
              <a:t> zařízení distribuční soustavy,</a:t>
            </a:r>
          </a:p>
          <a:p>
            <a:pPr marL="342900" indent="-342900" algn="just">
              <a:lnSpc>
                <a:spcPct val="80000"/>
              </a:lnSpc>
              <a:buClrTx/>
              <a:buFont typeface="+mj-lt"/>
              <a:buAutoNum type="alphaLcParenR" startAt="6"/>
            </a:pPr>
            <a:r>
              <a:rPr lang="cs-CZ" altLang="cs-CZ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odstraňovat a oklešťovat stromoví</a:t>
            </a:r>
            <a:r>
              <a:rPr lang="cs-CZ" altLang="cs-CZ" sz="2000" dirty="0" smtClean="0">
                <a:latin typeface="Times New Roman" pitchFamily="18" charset="0"/>
                <a:cs typeface="Times New Roman" pitchFamily="18" charset="0"/>
              </a:rPr>
              <a:t> a jiné porosty, provádět likvidaci odstraněného a okleštěného stromoví a jiných porostů ohrožujících  bezpečné a spolehlivé provozování zařízení distribuční soustavy v případech, kdy tak po předchozím upozornění neučinil sám vlastník či uživatel, </a:t>
            </a:r>
          </a:p>
          <a:p>
            <a:pPr marL="342900" indent="-342900" algn="just">
              <a:lnSpc>
                <a:spcPct val="80000"/>
              </a:lnSpc>
              <a:buClrTx/>
              <a:buFont typeface="+mj-lt"/>
              <a:buAutoNum type="alphaLcParenR" startAt="6"/>
            </a:pPr>
            <a:r>
              <a:rPr lang="cs-CZ" altLang="cs-CZ" sz="2000" dirty="0" smtClean="0">
                <a:latin typeface="Times New Roman" pitchFamily="18" charset="0"/>
                <a:cs typeface="Times New Roman" pitchFamily="18" charset="0"/>
              </a:rPr>
              <a:t>vstupovat nebo vjíždět v souladu se zvláštními právními předpisy do uzavřených prostor a zařízení sloužících k výkonu činností a služeb orgánů Ministerstva obrany, Ministerstva vnitra, Ministerstva spravedlnosti, Bezpečnostní informační služby a do obvodu dráhy, jakož i vstupovat nebo vjíždět na nemovitosti, kde jsou umístěna zvláštní zařízení telekomunikací, v rozsahu a způsobem nezbytným pro výkon licencované činnosti.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altLang="cs-CZ" sz="2900" dirty="0" smtClean="0">
                <a:latin typeface="Times New Roman" pitchFamily="18" charset="0"/>
                <a:cs typeface="Times New Roman" pitchFamily="18" charset="0"/>
              </a:rPr>
              <a:t>§ 25  Provozovatel distribuční soustavy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pPr marL="342900" indent="-342900" algn="just">
              <a:lnSpc>
                <a:spcPct val="80000"/>
              </a:lnSpc>
              <a:buClrTx/>
              <a:buFont typeface="+mj-lt"/>
              <a:buAutoNum type="arabicParenR" startAt="6"/>
            </a:pPr>
            <a:r>
              <a:rPr lang="cs-CZ" altLang="cs-CZ" sz="2000" dirty="0" smtClean="0">
                <a:latin typeface="Times New Roman" pitchFamily="18" charset="0"/>
                <a:cs typeface="Times New Roman" pitchFamily="18" charset="0"/>
              </a:rPr>
              <a:t>V případech uvedených v odstavci 4 písm. d) bodu 6 je provozovatel distribuční soustavy povinen </a:t>
            </a:r>
            <a:r>
              <a:rPr lang="cs-CZ" altLang="cs-CZ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oznámit započetí a skončení omezení</a:t>
            </a:r>
            <a:r>
              <a:rPr lang="cs-CZ" altLang="cs-CZ" sz="2000" dirty="0" smtClean="0">
                <a:latin typeface="Times New Roman" pitchFamily="18" charset="0"/>
                <a:cs typeface="Times New Roman" pitchFamily="18" charset="0"/>
              </a:rPr>
              <a:t> nebo přerušení dodávek elektřiny způsobem v místě obvyklým, nejméně však 15 dnů předem.</a:t>
            </a:r>
          </a:p>
          <a:p>
            <a:pPr marL="342900" indent="-342900" algn="just">
              <a:lnSpc>
                <a:spcPct val="80000"/>
              </a:lnSpc>
              <a:buClrTx/>
              <a:buNone/>
            </a:pPr>
            <a:r>
              <a:rPr lang="cs-CZ" altLang="cs-CZ" sz="2000" dirty="0" smtClean="0">
                <a:latin typeface="Times New Roman" pitchFamily="18" charset="0"/>
                <a:cs typeface="Times New Roman" pitchFamily="18" charset="0"/>
              </a:rPr>
              <a:t>	Ohlašovací povinnost nevzniká při provádění </a:t>
            </a:r>
            <a:r>
              <a:rPr lang="cs-CZ" altLang="cs-CZ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nutných provozních manipulací</a:t>
            </a:r>
            <a:r>
              <a:rPr lang="cs-CZ" altLang="cs-CZ" sz="2000" dirty="0" smtClean="0">
                <a:latin typeface="Times New Roman" pitchFamily="18" charset="0"/>
                <a:cs typeface="Times New Roman" pitchFamily="18" charset="0"/>
              </a:rPr>
              <a:t>, při nichž omezení nebo přerušení dodávky elektřiny nepřekročí 20 minut.</a:t>
            </a:r>
          </a:p>
          <a:p>
            <a:pPr marL="342900" indent="-342900" algn="just">
              <a:lnSpc>
                <a:spcPct val="80000"/>
              </a:lnSpc>
              <a:buClrTx/>
              <a:buNone/>
            </a:pPr>
            <a:endParaRPr lang="cs-CZ" altLang="cs-CZ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>
              <a:lnSpc>
                <a:spcPct val="80000"/>
              </a:lnSpc>
              <a:buClrTx/>
              <a:buFont typeface="+mj-lt"/>
              <a:buAutoNum type="arabicParenR" startAt="7"/>
            </a:pPr>
            <a:r>
              <a:rPr lang="cs-CZ" altLang="cs-CZ" sz="2000" dirty="0" smtClean="0">
                <a:latin typeface="Times New Roman" pitchFamily="18" charset="0"/>
                <a:cs typeface="Times New Roman" pitchFamily="18" charset="0"/>
              </a:rPr>
              <a:t>V případech uvedených v odstavci 4 písm. d) a e) je provozovatel   distribuční soustavy povinen </a:t>
            </a:r>
            <a:r>
              <a:rPr lang="cs-CZ" altLang="cs-CZ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obnovit dodávku elektřiny bezprostředně</a:t>
            </a:r>
            <a:r>
              <a:rPr lang="cs-CZ" altLang="cs-CZ" sz="2000" dirty="0" smtClean="0">
                <a:latin typeface="Times New Roman" pitchFamily="18" charset="0"/>
                <a:cs typeface="Times New Roman" pitchFamily="18" charset="0"/>
              </a:rPr>
              <a:t> po odstranění příčin, které vedly k jejímu omezení nebo přerušení.</a:t>
            </a:r>
          </a:p>
          <a:p>
            <a:pPr marL="342900" indent="-342900" algn="just">
              <a:lnSpc>
                <a:spcPct val="80000"/>
              </a:lnSpc>
              <a:buClrTx/>
              <a:buFont typeface="+mj-lt"/>
              <a:buAutoNum type="arabicParenR" startAt="7"/>
            </a:pPr>
            <a:endParaRPr lang="cs-CZ" altLang="cs-CZ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>
              <a:lnSpc>
                <a:spcPct val="80000"/>
              </a:lnSpc>
              <a:buClrTx/>
              <a:buFont typeface="+mj-lt"/>
              <a:buAutoNum type="arabicParenR" startAt="7"/>
            </a:pPr>
            <a:r>
              <a:rPr lang="cs-CZ" altLang="cs-CZ" sz="2000" dirty="0" smtClean="0">
                <a:latin typeface="Times New Roman" pitchFamily="18" charset="0"/>
                <a:cs typeface="Times New Roman" pitchFamily="18" charset="0"/>
              </a:rPr>
              <a:t>V případech uvedených v odstavci 4 písm. d) a e) není právo na náhradu  škody a  ušlého zisku.</a:t>
            </a:r>
          </a:p>
          <a:p>
            <a:pPr marL="342900" indent="-342900" algn="just">
              <a:lnSpc>
                <a:spcPct val="80000"/>
              </a:lnSpc>
              <a:buClrTx/>
              <a:buNone/>
            </a:pPr>
            <a:r>
              <a:rPr lang="cs-CZ" altLang="cs-CZ" sz="2000" dirty="0" smtClean="0">
                <a:latin typeface="Times New Roman" pitchFamily="18" charset="0"/>
                <a:cs typeface="Times New Roman" pitchFamily="18" charset="0"/>
              </a:rPr>
              <a:t>	To neplatí, při nesplnění oznamovací povinnosti nebo nedodržení kvality dodávané elektřiny.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altLang="cs-CZ" sz="2900" dirty="0" smtClean="0">
                <a:latin typeface="Times New Roman" pitchFamily="18" charset="0"/>
                <a:cs typeface="Times New Roman" pitchFamily="18" charset="0"/>
              </a:rPr>
              <a:t>§ 25  Provozovatel distribuční soustavy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pPr marL="342000" indent="-342000" algn="just">
              <a:lnSpc>
                <a:spcPct val="80000"/>
              </a:lnSpc>
              <a:buClrTx/>
              <a:buFont typeface="+mj-lt"/>
              <a:buAutoNum type="arabicParenR" startAt="9"/>
            </a:pPr>
            <a:r>
              <a:rPr lang="cs-CZ" altLang="cs-CZ" sz="2000" dirty="0" smtClean="0">
                <a:latin typeface="Times New Roman" pitchFamily="18" charset="0"/>
                <a:cs typeface="Times New Roman" pitchFamily="18" charset="0"/>
              </a:rPr>
              <a:t>Provozovatel distribuční soustavy je povinen při výkonu oprávnění podle odstavce 4 písm. f) až h) </a:t>
            </a:r>
            <a:r>
              <a:rPr lang="cs-CZ" altLang="cs-CZ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co nejvíce šetřit práv vlastníků dotčených nemovitostí</a:t>
            </a:r>
            <a:r>
              <a:rPr lang="cs-CZ" altLang="cs-CZ" sz="2000" dirty="0" smtClean="0">
                <a:latin typeface="Times New Roman" pitchFamily="18" charset="0"/>
                <a:cs typeface="Times New Roman" pitchFamily="18" charset="0"/>
              </a:rPr>
              <a:t> a vstup na jejich nemovitosti jim bezprostředně oznámit. Po skončení prací je povinen uvést nemovitosti do předchozího stavu, a není-li to možné s ohledem na povahu provedených prací, do stavu odpovídajícího předchozímu účelu nebo užívání dotčené nemovitosti a bezprostředně oznámit tuto skutečnost vlastníku nemovitosti. Po provedení odstranění nebo okleštění stromoví je povinen na svůj náklad provést likvidaci vzniklého klestu a zbytků po těžbě.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altLang="cs-CZ" sz="2900" dirty="0" smtClean="0">
                <a:latin typeface="Times New Roman" pitchFamily="18" charset="0"/>
                <a:cs typeface="Times New Roman" pitchFamily="18" charset="0"/>
              </a:rPr>
              <a:t>§ 45  Elektrická přípojka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pPr marL="342000" indent="-342000" algn="just">
              <a:lnSpc>
                <a:spcPct val="80000"/>
              </a:lnSpc>
              <a:buClrTx/>
              <a:buFont typeface="+mj-lt"/>
              <a:buAutoNum type="arabicParenR"/>
            </a:pPr>
            <a:r>
              <a:rPr lang="cs-CZ" altLang="cs-CZ" sz="2000" dirty="0" smtClean="0">
                <a:latin typeface="Times New Roman" pitchFamily="18" charset="0"/>
                <a:cs typeface="Times New Roman" pitchFamily="18" charset="0"/>
              </a:rPr>
              <a:t>Elektrická přípojka musí být </a:t>
            </a:r>
            <a:r>
              <a:rPr lang="cs-CZ" altLang="cs-CZ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zřízena a provozována</a:t>
            </a:r>
            <a:r>
              <a:rPr lang="cs-CZ" altLang="cs-CZ" sz="2000" dirty="0" smtClean="0">
                <a:latin typeface="Times New Roman" pitchFamily="18" charset="0"/>
                <a:cs typeface="Times New Roman" pitchFamily="18" charset="0"/>
              </a:rPr>
              <a:t> v souladu se smlouvou a s Pravidly provozování příslušné distribuční soustavy. </a:t>
            </a:r>
          </a:p>
          <a:p>
            <a:pPr marL="342000" indent="-342000" algn="just">
              <a:lnSpc>
                <a:spcPct val="80000"/>
              </a:lnSpc>
              <a:buClrTx/>
              <a:buNone/>
            </a:pPr>
            <a:endParaRPr lang="cs-CZ" altLang="cs-CZ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342000" indent="-342000" algn="just">
              <a:lnSpc>
                <a:spcPct val="80000"/>
              </a:lnSpc>
              <a:buClrTx/>
              <a:buFont typeface="+mj-lt"/>
              <a:buAutoNum type="arabicParenR" startAt="2"/>
            </a:pPr>
            <a:r>
              <a:rPr lang="cs-CZ" altLang="cs-CZ" sz="2000" dirty="0" smtClean="0">
                <a:latin typeface="Times New Roman" pitchFamily="18" charset="0"/>
                <a:cs typeface="Times New Roman" pitchFamily="18" charset="0"/>
              </a:rPr>
              <a:t>Náklady na zřízení elektrické přípojky </a:t>
            </a:r>
            <a:r>
              <a:rPr lang="cs-CZ" altLang="cs-CZ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hradí ten</a:t>
            </a:r>
            <a:r>
              <a:rPr lang="cs-CZ" altLang="cs-CZ" sz="2000" dirty="0" smtClean="0">
                <a:latin typeface="Times New Roman" pitchFamily="18" charset="0"/>
                <a:cs typeface="Times New Roman" pitchFamily="18" charset="0"/>
              </a:rPr>
              <a:t>, v jehož prospěch byla zřízena. Elektrickou přípojku nízkého napětí do délky 50 m sloužící pro dodávku elektřiny domácnostem pro účely bydlení hradí příslušný provozovatel distribuční soustavy.</a:t>
            </a:r>
          </a:p>
          <a:p>
            <a:pPr marL="342000" indent="-342000" algn="just">
              <a:lnSpc>
                <a:spcPct val="80000"/>
              </a:lnSpc>
              <a:buClrTx/>
              <a:buNone/>
            </a:pPr>
            <a:r>
              <a:rPr lang="cs-CZ" altLang="cs-CZ" sz="20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342000" indent="-342000" algn="just">
              <a:lnSpc>
                <a:spcPct val="80000"/>
              </a:lnSpc>
              <a:buClrTx/>
              <a:buFont typeface="+mj-lt"/>
              <a:buAutoNum type="arabicParenR" startAt="3"/>
            </a:pPr>
            <a:r>
              <a:rPr lang="cs-CZ" altLang="cs-CZ" sz="2000" dirty="0" smtClean="0">
                <a:latin typeface="Times New Roman" pitchFamily="18" charset="0"/>
                <a:cs typeface="Times New Roman" pitchFamily="18" charset="0"/>
              </a:rPr>
              <a:t>Vlastníkem  přípojky je ten, kdo </a:t>
            </a:r>
            <a:r>
              <a:rPr lang="cs-CZ" altLang="cs-CZ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uhradil</a:t>
            </a:r>
            <a:r>
              <a:rPr lang="cs-CZ" altLang="cs-CZ" sz="2000" dirty="0" smtClean="0">
                <a:latin typeface="Times New Roman" pitchFamily="18" charset="0"/>
                <a:cs typeface="Times New Roman" pitchFamily="18" charset="0"/>
              </a:rPr>
              <a:t> náklady na její zřízení.</a:t>
            </a:r>
          </a:p>
          <a:p>
            <a:pPr marL="342000" indent="-342000" algn="just">
              <a:lnSpc>
                <a:spcPct val="80000"/>
              </a:lnSpc>
              <a:buClrTx/>
              <a:buNone/>
            </a:pPr>
            <a:endParaRPr lang="cs-CZ" altLang="cs-CZ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342000" indent="-342000" algn="just">
              <a:lnSpc>
                <a:spcPct val="80000"/>
              </a:lnSpc>
              <a:buClrTx/>
              <a:buFont typeface="+mj-lt"/>
              <a:buAutoNum type="arabicParenR" startAt="6"/>
            </a:pPr>
            <a:r>
              <a:rPr lang="cs-CZ" altLang="cs-CZ" sz="2000" dirty="0" smtClean="0">
                <a:latin typeface="Times New Roman" pitchFamily="18" charset="0"/>
                <a:cs typeface="Times New Roman" pitchFamily="18" charset="0"/>
              </a:rPr>
              <a:t>Při připojení odběrného zařízení pomocí smyčky se nejedná o přípojku. </a:t>
            </a:r>
          </a:p>
          <a:p>
            <a:pPr marL="342000" indent="-342000" algn="just">
              <a:lnSpc>
                <a:spcPct val="80000"/>
              </a:lnSpc>
              <a:buClrTx/>
              <a:buFont typeface="+mj-lt"/>
              <a:buAutoNum type="arabicParenR" startAt="6"/>
            </a:pPr>
            <a:endParaRPr lang="cs-CZ" altLang="cs-CZ" sz="20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altLang="cs-CZ" sz="2900" dirty="0" smtClean="0">
                <a:latin typeface="Times New Roman" pitchFamily="18" charset="0"/>
                <a:cs typeface="Times New Roman" pitchFamily="18" charset="0"/>
              </a:rPr>
              <a:t>§ 45  Elektrická přípojka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pPr algn="just">
              <a:lnSpc>
                <a:spcPct val="80000"/>
              </a:lnSpc>
              <a:buClr>
                <a:schemeClr val="folHlink"/>
              </a:buClr>
            </a:pPr>
            <a:r>
              <a:rPr lang="cs-CZ" altLang="cs-CZ" sz="2000" dirty="0" smtClean="0">
                <a:latin typeface="Times New Roman" pitchFamily="18" charset="0"/>
                <a:cs typeface="Times New Roman" pitchFamily="18" charset="0"/>
              </a:rPr>
              <a:t>Elektrická přípojka nízkého napětí slouží k připojení jedné nemovitosti; na základě souhlasu vlastníka přípojky a provozovatele příslušné distribuční soustavy lze připojit i více nemovitostí. Elektrická přípojka nízkého napětí končí u venkovního vedení hlavní domovní pojistkovou skříní, u kabelového vedení hlavní domovní kabelovou skříní. Tyto skříně jsou součástí přípojky.</a:t>
            </a:r>
          </a:p>
          <a:p>
            <a:pPr algn="just">
              <a:lnSpc>
                <a:spcPct val="80000"/>
              </a:lnSpc>
              <a:buClr>
                <a:schemeClr val="folHlink"/>
              </a:buClr>
              <a:buNone/>
            </a:pPr>
            <a:endParaRPr lang="cs-CZ" altLang="cs-CZ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80000"/>
              </a:lnSpc>
              <a:buClr>
                <a:schemeClr val="folHlink"/>
              </a:buClr>
            </a:pPr>
            <a:r>
              <a:rPr lang="cs-CZ" altLang="cs-CZ" sz="2000" dirty="0" smtClean="0">
                <a:latin typeface="Times New Roman" pitchFamily="18" charset="0"/>
                <a:cs typeface="Times New Roman" pitchFamily="18" charset="0"/>
              </a:rPr>
              <a:t>Elektrická přípojka jiného než nízkého napětí končí při venkovním vedení kotevními izolátory na odběratelově stanici, při kabelovém vedení kabelovou koncovkou v odběratelově stanici.</a:t>
            </a:r>
          </a:p>
          <a:p>
            <a:pPr algn="just">
              <a:lnSpc>
                <a:spcPct val="80000"/>
              </a:lnSpc>
              <a:buClr>
                <a:schemeClr val="folHlink"/>
              </a:buClr>
              <a:buNone/>
            </a:pPr>
            <a:endParaRPr lang="cs-CZ" altLang="cs-CZ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80000"/>
              </a:lnSpc>
              <a:buClr>
                <a:schemeClr val="folHlink"/>
              </a:buClr>
            </a:pPr>
            <a:r>
              <a:rPr lang="cs-CZ" altLang="cs-CZ" sz="2000" dirty="0" smtClean="0">
                <a:latin typeface="Times New Roman" pitchFamily="18" charset="0"/>
                <a:cs typeface="Times New Roman" pitchFamily="18" charset="0"/>
              </a:rPr>
              <a:t>Společné domovní elektrické instalace v domech sloužící pro připojení více odběratelů z jedné elektrické přípojky nejsou součástí elektrické přípojky.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ůvod">
  <a:themeElements>
    <a:clrScheme name="Původ">
      <a:dk1>
        <a:sysClr val="windowText" lastClr="70707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Původ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ůvod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70707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10055</TotalTime>
  <Words>891</Words>
  <Application>Microsoft Office PowerPoint</Application>
  <PresentationFormat>Předvádění na obrazovce (4:3)</PresentationFormat>
  <Paragraphs>107</Paragraphs>
  <Slides>14</Slides>
  <Notes>0</Notes>
  <HiddenSlides>0</HiddenSlides>
  <MMClips>0</MMClips>
  <ScaleCrop>false</ScaleCrop>
  <HeadingPairs>
    <vt:vector size="6" baseType="variant">
      <vt:variant>
        <vt:lpstr>Motiv</vt:lpstr>
      </vt:variant>
      <vt:variant>
        <vt:i4>1</vt:i4>
      </vt:variant>
      <vt:variant>
        <vt:lpstr>Vložené servery OLE</vt:lpstr>
      </vt:variant>
      <vt:variant>
        <vt:i4>1</vt:i4>
      </vt:variant>
      <vt:variant>
        <vt:lpstr>Nadpisy snímků</vt:lpstr>
      </vt:variant>
      <vt:variant>
        <vt:i4>14</vt:i4>
      </vt:variant>
    </vt:vector>
  </HeadingPairs>
  <TitlesOfParts>
    <vt:vector size="16" baseType="lpstr">
      <vt:lpstr>Původ</vt:lpstr>
      <vt:lpstr>Image</vt:lpstr>
      <vt:lpstr>Snímek 1</vt:lpstr>
      <vt:lpstr>Snímek 2</vt:lpstr>
      <vt:lpstr>Energetický zákon 458/2000 Sb. v platném znění (s úpravami)</vt:lpstr>
      <vt:lpstr>§ 25  Provozovatel distribuční soustavy</vt:lpstr>
      <vt:lpstr>§ 25  Provozovatel distribuční soustavy</vt:lpstr>
      <vt:lpstr>§ 25  Provozovatel distribuční soustavy</vt:lpstr>
      <vt:lpstr>§ 25  Provozovatel distribuční soustavy</vt:lpstr>
      <vt:lpstr>§ 45  Elektrická přípojka</vt:lpstr>
      <vt:lpstr>§ 45  Elektrická přípojka</vt:lpstr>
      <vt:lpstr>§ 46 Ochranná pásma</vt:lpstr>
      <vt:lpstr>§ 46 Ochranná pásma</vt:lpstr>
      <vt:lpstr>§ 46 Ochranná pásma</vt:lpstr>
      <vt:lpstr>§ 46 Ochranná pásma</vt:lpstr>
      <vt:lpstr>§ 47 Přeložky zařízení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Projektování instalací a rozvodů</dc:title>
  <dc:creator>Holý</dc:creator>
  <cp:lastModifiedBy>user</cp:lastModifiedBy>
  <cp:revision>143</cp:revision>
  <dcterms:created xsi:type="dcterms:W3CDTF">2011-09-28T14:36:42Z</dcterms:created>
  <dcterms:modified xsi:type="dcterms:W3CDTF">2015-12-01T16:01:09Z</dcterms:modified>
</cp:coreProperties>
</file>