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76" r:id="rId2"/>
    <p:sldId id="307" r:id="rId3"/>
    <p:sldId id="25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6" r:id="rId21"/>
    <p:sldId id="32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Výkonové jističe – typ NZM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elektronické součástky ohroženy i malými nárazovými proudy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chrání před tepelnými účinky i zkratem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pokrývají od 20 A do 1600 A</a:t>
            </a:r>
          </a:p>
          <a:p>
            <a:pPr algn="just"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mohou mít další ochranné funkce – chráničové relé, chráničovou spoušť zemního spojení nebo možnost řízení energie sledováním špiček zatížení a odlehčováním zátěže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kompaktní tvar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schopnost omezit zkratový proud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elektrické spouště typu NZM2, 3 a 4 jsou schopné komunikace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jejich stavy lze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vizualizovat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připojení k datové sběrnici PROFIBUS-DP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Výkonové jističe – typ NZM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NZM1			NZM2	 			NZM3				 	NZM4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382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962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11430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060848"/>
            <a:ext cx="1685925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Možnosti jištění výkonových jističů NZM – ochrana rozvodů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Výkonové jističe NZM chrání celé rozvody, jakož i kabely a zapojení na všech úrovních, od hlavního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rozváděče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až po zátěže.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Jako přívodní výkonový jistič poskytne NZM samozřejmě i ochranu proti přetížení na sekundární straně transformátorů.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Varianta s upravenými zkratovými spouštěmi umožňuje také výkonné zapojení do sítě s časovou selektivitou.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Možnosti jištění výkonových jističů NZM – ochrana motorů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Výkonové jističe NZM chrání motory a kabely proti přetížením a zkratům.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Zkratová spoušť jističe NZM může být nastavena na 12 až 14násobek jmenovitého proudu motoru, aby se zajistilo, že rozběhové proudové rázy nebudou ochranným přístrojem vypnuty.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Výkonové jističe NZM poskytují spolehlivou a na výpadek fáze citlivou ochranu pro motory od 15 A do 1400 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Možnosti jištění výkonových jističů NZM – ochrana generátorů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 když mají generátory problém a generují dvoj- až šestinásobek trvalého proud, pro NZM to nepředstavuje problém.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Může zvládnout vypnout i nejmenší zkratové proudy během několika milisekund.</a:t>
            </a:r>
          </a:p>
          <a:p>
            <a:pPr algn="just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Pro speciální úlohy je možné nastavení, které ignoruje zkratové proudy s trváním až do 1 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Možnosti jištění výkonových jističů NZM – ochrana při poruchových proudech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Na síti a pomocném napětím nezávislý proudový chránič vypíná, jakmile jsou překročeny hodnoty nastavených jmenovitých poruchových proudů.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Modul je citlivý na impulzní proud IΔN = 30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v tomto funkčním modulu zajišťuje také bezpečnost obsluhy.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Výkonové jističe pro aplikace až do 1000 A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IN 1000V, f 50Hz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speciální provozní podmínky – doly, silniční tunely, rafinerie, chemické závody, železnice.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výkonové pohony, průmyslové vedení s dlouhými elektrickými vedeními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3 pólové s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Inp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20 až 1600 A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různé aplikace – v různých systémech ochrany (ochrana vedení, ochrana motorů) + selektivní jističe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Jmenovitá vypínací schopnost je 10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při jmenovitém proudu 630 A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při 1600 A 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zaklapávací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mechanismus pro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bezečnostní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zapínání a vypínání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doplňková instalace pomocných kontaktů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pánací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polohy a pomocné kontakty s indikací vypnutí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stejná velikost jako u standardních jističů zjednodušuje projektování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Výkonové jističe IZM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IN 1000V, f 50Hz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představují koncept vzduchových výkonových vypínačů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chrání elektrická zařízení v rozsahu jmenovitého proudu od 630 do 6300 A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čtyři různá provedení bloků digitálních vypínacích spouští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široké funkce ochrany a signalizace (od ochrany proti zkratu a přetížení až po řízení energie pomocí dálkového přenosu dat)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výkonové jističe řady IZM jsou k dispozici také jako výkonové vypínače IN bez jednotek spouští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nové vzduchové výkonové jističe IZM nyní plně pokrývají rozsahy od 800 do 6300 A pro typovou velikost 2 a 3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nová malá typová velikost 1 rozšiřuje rozsah jmenovitého proudu směrem dolů na 630 A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 případě nutnosti může být tento rozsah výměnou redukční vložky snížen na 250 A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 rozsahu nastavení od 0,4 do 1 x In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Výkonové jističe IZM – připojení a jednotné rozměry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Výkonové jističe IZM až do 5000 A přicházejí s horizontálním připojením, IZM 6300 A standardně s vertikálním připojením.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DIZM má v celém svém spektru proudu jednotnou výšku a hloubku přístrojů.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 počtem pólů a typovou velikostí se mění pouze šířka přístrojů.</a:t>
            </a:r>
          </a:p>
          <a:p>
            <a:pPr algn="just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		IZM1 				IZM2						IZM3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8" y="3940175"/>
            <a:ext cx="155257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1809750" cy="200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3056"/>
            <a:ext cx="2533650" cy="206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Výkonové jističe IZM – vlastnosti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01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Novinky v jističích značky </a:t>
            </a:r>
            <a:r>
              <a:rPr lang="cs-CZ" altLang="cs-CZ" sz="2900" dirty="0" err="1" smtClean="0">
                <a:latin typeface="+mj-lt"/>
                <a:ea typeface="+mj-ea"/>
                <a:cs typeface="+mj-cs"/>
              </a:rPr>
              <a:t>Moeller</a:t>
            </a:r>
            <a:endParaRPr lang="cs-CZ" altLang="cs-CZ" sz="29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Přehled systémů výkonového jističe IZM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IZM je standardně vybaven nejmodernější mikroprocesorem řízenou elektronikou.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Tam, kde je to požadováno, může být rozsah jmenovitého proudu, prostřednictvím redukční vložky rozšířen na 250 A - 6300 A.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Tento charakteristický rys umožňuje flexibilní přesné přizpůsobení požadavku na výkon v systému.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Přehled systémů výkonového jističe IZM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3"/>
            <a:ext cx="8208912" cy="3240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8231948" cy="1799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Jistící prvky pro aplikace do 15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394720" cy="4082008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řídicí obvody</a:t>
            </a:r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spínání</a:t>
            </a:r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signalizace </a:t>
            </a:r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výstražné prvky</a:t>
            </a:r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71800" y="1916832"/>
            <a:ext cx="1620838" cy="539750"/>
          </a:xfrm>
          <a:prstGeom prst="rightArrow">
            <a:avLst>
              <a:gd name="adj1" fmla="val 50000"/>
              <a:gd name="adj2" fmla="val 75074"/>
            </a:avLst>
          </a:prstGeom>
          <a:solidFill>
            <a:schemeClr val="tx1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>
          <a:xfrm>
            <a:off x="4572000" y="1196752"/>
            <a:ext cx="4032448" cy="4104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vypínače s izolačním oddělením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běžné vypínače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ovládací spínače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ovl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ádací</a:t>
            </a: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tlačítka (s, bez </a:t>
            </a:r>
            <a:r>
              <a:rPr kumimoji="0" lang="cs-CZ" altLang="cs-CZ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opt</a:t>
            </a: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spínací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soumrakové spínače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bzučáky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měřicí přístroje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cs-CZ" alt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svodiče přepětí</a:t>
            </a:r>
          </a:p>
          <a:p>
            <a:pPr marL="274320" marR="0" lvl="0" indent="-274320" algn="l" defTabSz="914400" rtl="0" eaLnBrk="1" fontAlgn="auto" latinLnBrk="0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cs-CZ" altLang="cs-CZ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5589240"/>
            <a:ext cx="8136904" cy="384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274320" indent="-274320" algn="ctr">
              <a:lnSpc>
                <a:spcPct val="101000"/>
              </a:lnSpc>
              <a:spcBef>
                <a:spcPts val="600"/>
              </a:spcBef>
              <a:buClr>
                <a:schemeClr val="accent1"/>
              </a:buClr>
              <a:buSzPct val="7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DIN lišty =&gt; výhody instalace a zapojení vodičů v průmyslových aplikacích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Oblast použití a vypínací charakteristika jističů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2726"/>
            <a:ext cx="8229600" cy="4850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Oblast použití a vypínací charakteristika jističů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Vypínací charakteristiky nabízejí: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jištění vedení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ochrana jednotlivých přístrojů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ochrana řídicích systémů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Vysoké hodnoty jmenovité vypínací schopnosti od 10 do 25 A, jakož i účinné omezení proudu a selektivita zajišťují optimální ochranu rozvodů i provozní spolehlivost.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Zmíněné charakteristiky jsou k dispozici v jedno- i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několikapólovém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provedení přístrojů ve všech hodnotách jmenovitého proudu až do 63 A.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Zvýšená ochrana vedení při provozu bez nežádoucích výpadků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4154016"/>
          </a:xfrm>
        </p:spPr>
        <p:txBody>
          <a:bodyPr>
            <a:normAutofit/>
          </a:bodyPr>
          <a:lstStyle/>
          <a:p>
            <a: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cs-CZ" sz="2000" dirty="0" smtClean="0">
                <a:latin typeface="Times New Roman" pitchFamily="18" charset="0"/>
                <a:cs typeface="Times New Roman" pitchFamily="18" charset="0"/>
              </a:rPr>
              <a:t>char-ka K</a:t>
            </a:r>
          </a:p>
          <a:p>
            <a: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altLang="cs-CZ" sz="2000" dirty="0" smtClean="0">
                <a:latin typeface="Times New Roman" pitchFamily="18" charset="0"/>
                <a:cs typeface="Times New Roman" pitchFamily="18" charset="0"/>
              </a:rPr>
              <a:t>8-12 x IN</a:t>
            </a:r>
          </a:p>
          <a:p>
            <a: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rázové špičky nesmí vyvolat vybavení</a:t>
            </a:r>
          </a:p>
          <a:p>
            <a: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leží mezi C a D =&gt; splňuje tento požadavek</a:t>
            </a:r>
          </a:p>
          <a:p>
            <a: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umožňuje optimálně připojit:</a:t>
            </a:r>
          </a:p>
          <a:p>
            <a:pPr marL="540000">
              <a:buFont typeface="Arial" pitchFamily="34" charset="0"/>
              <a:buChar char="•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motory</a:t>
            </a:r>
          </a:p>
          <a:p>
            <a:pPr marL="540000">
              <a:buFont typeface="Arial" pitchFamily="34" charset="0"/>
              <a:buChar char="•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kondenzátory</a:t>
            </a:r>
          </a:p>
          <a:p>
            <a:pPr marL="540000">
              <a:buFont typeface="Arial" pitchFamily="34" charset="0"/>
              <a:buChar char="•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svářecí transformátory</a:t>
            </a:r>
          </a:p>
          <a:p>
            <a:pPr marL="540000">
              <a:buFont typeface="Arial" pitchFamily="34" charset="0"/>
              <a:buChar char="•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elektricky řízené přístroje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888432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5517232"/>
            <a:ext cx="8136904" cy="69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indent="-274320" algn="just">
              <a:lnSpc>
                <a:spcPct val="101000"/>
              </a:lnSpc>
              <a:spcBef>
                <a:spcPts val="600"/>
              </a:spcBef>
              <a:buClr>
                <a:schemeClr val="accent1"/>
              </a:buClr>
              <a:buSzPct val="76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Charakteristika K od firmy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Moeller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nabízí zvýšenou ochranu vedení díky svému užšímu rozsahu tepelné spouště pro ochranu před přetížením.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Bezpečnost pro řídicí obvody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char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S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řídící obvody – vysoké nárazové spouštěcí proudy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13-17 x IN – omezené pásmo D nad spouštěcí špičkou typického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říd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nechtěnému vybavení zabráníme použitím S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char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68560" y="5229200"/>
            <a:ext cx="8136904" cy="384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indent="-274320" algn="just">
              <a:lnSpc>
                <a:spcPct val="101000"/>
              </a:lnSpc>
              <a:spcBef>
                <a:spcPts val="600"/>
              </a:spcBef>
              <a:buClr>
                <a:schemeClr val="accent1"/>
              </a:buClr>
              <a:buSzPct val="76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776864" cy="3384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Jištění pro elektroniku s rychlou odezvou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elektronické součástky ohroženy i </a:t>
            </a:r>
            <a:r>
              <a:rPr lang="cs-CZ" altLang="cs-CZ" sz="2000" smtClean="0">
                <a:latin typeface="Times New Roman" pitchFamily="18" charset="0"/>
                <a:cs typeface="Times New Roman" pitchFamily="18" charset="0"/>
              </a:rPr>
              <a:t>malými nárazovými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proudy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char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Z vypíná okamžitě i při impulzech ve výši 2-3 x IN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taktéž vhodné pro ochranu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vysokoimpedančních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kabelů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68560" y="5229200"/>
            <a:ext cx="8136904" cy="384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indent="-274320" algn="just">
              <a:lnSpc>
                <a:spcPct val="101000"/>
              </a:lnSpc>
              <a:spcBef>
                <a:spcPts val="600"/>
              </a:spcBef>
              <a:buClr>
                <a:schemeClr val="accent1"/>
              </a:buClr>
              <a:buSzPct val="76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776864" cy="396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Přehled nových řad výkonových jističů v rozsahu od 15 A do 1600 A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68560" y="5229200"/>
            <a:ext cx="8136904" cy="384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indent="-274320" algn="just">
              <a:lnSpc>
                <a:spcPct val="101000"/>
              </a:lnSpc>
              <a:spcBef>
                <a:spcPts val="600"/>
              </a:spcBef>
              <a:buClr>
                <a:schemeClr val="accent1"/>
              </a:buClr>
              <a:buSzPct val="76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96752"/>
            <a:ext cx="8208912" cy="5112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10541</TotalTime>
  <Words>881</Words>
  <Application>Microsoft Office PowerPoint</Application>
  <PresentationFormat>Předvádění na obrazovce 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Původ</vt:lpstr>
      <vt:lpstr>Image</vt:lpstr>
      <vt:lpstr>Snímek 1</vt:lpstr>
      <vt:lpstr>Snímek 2</vt:lpstr>
      <vt:lpstr>Jistící prvky pro aplikace do 15 kA</vt:lpstr>
      <vt:lpstr>Oblast použití a vypínací charakteristika jističů</vt:lpstr>
      <vt:lpstr>Oblast použití a vypínací charakteristika jističů</vt:lpstr>
      <vt:lpstr>Zvýšená ochrana vedení při provozu bez nežádoucích výpadků</vt:lpstr>
      <vt:lpstr>Bezpečnost pro řídicí obvody</vt:lpstr>
      <vt:lpstr>Jištění pro elektroniku s rychlou odezvou</vt:lpstr>
      <vt:lpstr>Přehled nových řad výkonových jističů v rozsahu od 15 A do 1600 A</vt:lpstr>
      <vt:lpstr>Výkonové jističe – typ NZM</vt:lpstr>
      <vt:lpstr>Výkonové jističe – typ NZM</vt:lpstr>
      <vt:lpstr>Možnosti jištění výkonových jističů NZM – ochrana rozvodů</vt:lpstr>
      <vt:lpstr>Možnosti jištění výkonových jističů NZM – ochrana motorů</vt:lpstr>
      <vt:lpstr>Možnosti jištění výkonových jističů NZM – ochrana generátorů</vt:lpstr>
      <vt:lpstr>Možnosti jištění výkonových jističů NZM – ochrana při poruchových proudech</vt:lpstr>
      <vt:lpstr>Výkonové jističe pro aplikace až do 1000 A</vt:lpstr>
      <vt:lpstr>Výkonové jističe IZM</vt:lpstr>
      <vt:lpstr>Výkonové jističe IZM – připojení a jednotné rozměry</vt:lpstr>
      <vt:lpstr>Výkonové jističe IZM – vlastnosti</vt:lpstr>
      <vt:lpstr>Přehled systémů výkonového jističe IZM</vt:lpstr>
      <vt:lpstr>Přehled systémů výkonového jističe IZM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198</cp:revision>
  <dcterms:created xsi:type="dcterms:W3CDTF">2011-09-28T14:36:42Z</dcterms:created>
  <dcterms:modified xsi:type="dcterms:W3CDTF">2015-12-01T16:02:19Z</dcterms:modified>
</cp:coreProperties>
</file>