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9" r:id="rId4"/>
    <p:sldId id="259" r:id="rId5"/>
    <p:sldId id="261" r:id="rId6"/>
    <p:sldId id="269" r:id="rId7"/>
    <p:sldId id="260" r:id="rId8"/>
    <p:sldId id="267" r:id="rId9"/>
    <p:sldId id="268" r:id="rId10"/>
    <p:sldId id="262" r:id="rId11"/>
    <p:sldId id="270" r:id="rId12"/>
    <p:sldId id="271" r:id="rId13"/>
    <p:sldId id="272" r:id="rId14"/>
    <p:sldId id="273" r:id="rId15"/>
    <p:sldId id="277" r:id="rId16"/>
    <p:sldId id="294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90" r:id="rId25"/>
    <p:sldId id="291" r:id="rId26"/>
    <p:sldId id="292" r:id="rId27"/>
    <p:sldId id="287" r:id="rId28"/>
    <p:sldId id="288" r:id="rId29"/>
    <p:sldId id="29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4841"/>
    <a:srgbClr val="00603B"/>
    <a:srgbClr val="00DA87"/>
    <a:srgbClr val="157FFF"/>
    <a:srgbClr val="F7E289"/>
    <a:srgbClr val="FF9E1D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827F14-B00C-4528-BC79-5DE13B2DFA75}" type="datetimeFigureOut">
              <a:rPr lang="cs-CZ"/>
              <a:pPr>
                <a:defRPr/>
              </a:pPr>
              <a:t>8.12.2015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15F928-D4C0-414A-84F0-53AFF24B80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373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DADD4-C2C4-4038-B60B-A456108CC6D9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74D433-D7F2-44EF-9068-049B17BE997E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108755"/>
            <a:ext cx="7772400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587228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48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AE117-90D2-478A-B8E9-61D1BD5E4310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4FC1E-6434-4BDC-B108-6332EC42B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76830-80F6-485D-8F70-EC550DFD5705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E465-2465-46DB-BECD-A7086D7EF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42E2-A5B8-4D96-9EBD-A884FE4FADCD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04C71-69F7-4584-8833-9C8526AA3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02E4B-6CB2-42E4-B491-A8B4301D4818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A943-F509-4047-8217-93D2EDE43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2054655"/>
            <a:ext cx="7635250" cy="397032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44E7-28A3-4C47-A5C4-D969CE8C724E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F7A8A-6864-4984-80D9-42622712A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680310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596540"/>
            <a:ext cx="7016195" cy="4275740"/>
          </a:xfrm>
        </p:spPr>
        <p:txBody>
          <a:bodyPr/>
          <a:lstStyle>
            <a:lvl1pPr>
              <a:defRPr sz="2800">
                <a:solidFill>
                  <a:srgbClr val="004841"/>
                </a:solidFill>
              </a:defRPr>
            </a:lvl1pPr>
            <a:lvl2pPr>
              <a:defRPr>
                <a:solidFill>
                  <a:srgbClr val="004841"/>
                </a:solidFill>
              </a:defRPr>
            </a:lvl2pPr>
            <a:lvl3pPr>
              <a:defRPr>
                <a:solidFill>
                  <a:srgbClr val="004841"/>
                </a:solidFill>
              </a:defRPr>
            </a:lvl3pPr>
            <a:lvl4pPr>
              <a:defRPr>
                <a:solidFill>
                  <a:srgbClr val="004841"/>
                </a:solidFill>
              </a:defRPr>
            </a:lvl4pPr>
            <a:lvl5pPr>
              <a:defRPr>
                <a:solidFill>
                  <a:srgbClr val="00484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91560-6D38-49CB-B873-077D1E1A0766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D35E0-D794-4DA6-BB84-256D53533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A5FE-7B95-4535-9151-FB2C2E9CEFCF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A449-F057-425C-92C2-810CEB1BC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FB0B-1F5F-4495-91FD-70F7BAB980E6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1AEFA-EA8D-4851-B982-82C051BF6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35612"/>
            <a:ext cx="351221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665475"/>
            <a:ext cx="351221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2035612"/>
            <a:ext cx="351221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665475"/>
            <a:ext cx="351221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E709-92C8-45BA-AA22-9CBCD436D12B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251C-CCB9-443E-9764-CCF4DBEF1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25B4-0007-4602-B86A-E27DADCF2463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14F91-C106-483A-AF0A-327C6BC8B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242BD-E864-4304-8E16-E4EF9684272D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17B2-1EC2-4754-B819-E5688DD4F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9729C-17EC-4CA5-8A54-A8A6815A98A9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4DCB-8006-4302-984F-C27E9B016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70390F-B670-40A0-913C-BA0F1CA04148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3620F1-B87C-4721-9B99-BAF651C96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List_aplikace_Microsoft_Excel_97_20031.xls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463" y="5108575"/>
            <a:ext cx="7772400" cy="7635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Návrh moderní elektroinstalace v nízkoenergetickém rodinném domě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/>
          <a:lstStyle/>
          <a:p>
            <a:pPr algn="ctr" eaLnBrk="1" hangingPunct="1"/>
            <a:r>
              <a:rPr lang="cs-CZ" altLang="cs-CZ" sz="3200" smtClean="0">
                <a:latin typeface="Arial" charset="0"/>
                <a:cs typeface="Arial" charset="0"/>
              </a:rPr>
              <a:t>Projekt elektrických rozvodů</a:t>
            </a:r>
            <a:endParaRPr lang="en-US" altLang="cs-CZ" sz="320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 rtlCol="0">
            <a:noAutofit/>
          </a:bodyPr>
          <a:lstStyle/>
          <a:p>
            <a:pPr marL="0" lvl="1" indent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na silnoproudý elektrický rozvod:</a:t>
            </a:r>
          </a:p>
          <a:p>
            <a:pPr marL="0" lvl="1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(vyhláška č. 268/2009 Sb., o technických požadavcích na stavby)</a:t>
            </a: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 osob, zvířat a majetku,</a:t>
            </a: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provozní spolehlivost,</a:t>
            </a: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přehlednost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přizpůsobivost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funkčnost při požáru,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zamezení vzájemných nepříznivých vlivů a rušivých napětí,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elektromagnetická kompatibilita a odolnost,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hospodárnost provozu,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hospodárné využití opakovaných celků,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estetika.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4. Postup při návrhu elektroinstalace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Postup: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zjištění základních údajů o stavbě,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projednání investorových požadavků,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vypracování nabídky,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vypracování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návrhu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koordinace s ostatními profesemi.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Projektant je zodpovědný za správnost návrhu, úplnost, proveditelnost a bezpečnost. Je povinen dodržovat zákony, vyhlášky a elektrotechnické normy ČSN.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/>
          <a:lstStyle/>
          <a:p>
            <a:pPr algn="ctr" eaLnBrk="1" hangingPunct="1"/>
            <a:r>
              <a:rPr lang="cs-CZ" altLang="cs-CZ" sz="3200" smtClean="0">
                <a:latin typeface="Arial" charset="0"/>
                <a:cs typeface="Arial" charset="0"/>
              </a:rPr>
              <a:t>5. Klasická elektroinstalace</a:t>
            </a:r>
            <a:endParaRPr lang="en-US" altLang="cs-CZ" sz="3200" smtClean="0"/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nejrozšířenější,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altLang="cs-CZ" sz="2400" u="sng" smtClean="0">
                <a:solidFill>
                  <a:schemeClr val="tx1"/>
                </a:solidFill>
                <a:latin typeface="Arial" charset="0"/>
                <a:cs typeface="Arial" charset="0"/>
              </a:rPr>
              <a:t>princip</a:t>
            </a: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 - rozvody jsou realizovány pomocí silových vodičů, které slouží pro napájení a ovládání jednotlivých spotřebičů,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altLang="cs-CZ" sz="2400" u="sng" smtClean="0">
                <a:solidFill>
                  <a:schemeClr val="tx1"/>
                </a:solidFill>
                <a:latin typeface="Arial" charset="0"/>
                <a:cs typeface="Arial" charset="0"/>
              </a:rPr>
              <a:t>výhoda</a:t>
            </a: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 - finanční nenáročnost,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altLang="cs-CZ" sz="2400" u="sng" smtClean="0">
                <a:solidFill>
                  <a:schemeClr val="tx1"/>
                </a:solidFill>
                <a:latin typeface="Arial" charset="0"/>
                <a:cs typeface="Arial" charset="0"/>
              </a:rPr>
              <a:t>nevýhoda</a:t>
            </a: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 - zásah do stavebních prvků (při poruše či změnách).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6. Moderní (inteligentní) elektroinstalace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rincip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rozvod je realizován pomocí sběrnice a silových vodičů,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laden důraz na komfort a bezpečnost,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vyšší nároky na vybavení budov,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vytápění, osvětlení, pohonu žaluzií apod.,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ýhoda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uživatelský komfort,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evýhoda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ekonomická náročnost.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Inteligentní systémy se dělí na: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Decentralizované systémy</a:t>
            </a: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(např. EIB),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Centralizované systémy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(např. Ego-n),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Hybridní systémy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(např.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Nikobus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4038" y="374650"/>
            <a:ext cx="7015162" cy="685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7. Sběrnicový systém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xComfort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Nikobus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4038" y="1290638"/>
            <a:ext cx="7015162" cy="47339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Jedná se o hybridní systém, který byl na český trh uveden v roce 2002.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prvky systému jsou: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Sběrnice 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(topologie - kruhová, lineární stromová, hvězdicová, max. délka 350 m, celková délka max. 1000 m)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centrální jednotky:</a:t>
            </a:r>
          </a:p>
          <a:p>
            <a:pPr marL="542925" indent="-180975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spínací jednotka,</a:t>
            </a:r>
          </a:p>
          <a:p>
            <a:pPr marL="542925" indent="-180975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stmívací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jednotka,</a:t>
            </a:r>
          </a:p>
          <a:p>
            <a:pPr marL="542925" indent="-180975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roletová jednotka.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jednu sběrnici lze připojit max. 20 jednotek,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jednotky se dají libovolně kombinovat a ke každé připojit až 256 senzorů.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senzory 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(sběrnicová tlačítka, převodníky, RF přijímače, PC Link atd.)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/>
          <a:lstStyle/>
          <a:p>
            <a:pPr algn="ctr" eaLnBrk="1" hangingPunct="1"/>
            <a:r>
              <a:rPr lang="cs-CZ" altLang="cs-CZ" sz="3200" smtClean="0">
                <a:latin typeface="Arial" charset="0"/>
                <a:cs typeface="Arial" charset="0"/>
              </a:rPr>
              <a:t>8. Sběrnicový systém Ego-n</a:t>
            </a:r>
            <a:endParaRPr lang="en-US" altLang="cs-CZ" sz="320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Jedná se o centralizovaný systém, který byl na český trh uveden v roce 2007.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prvky systému jsou: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běrnice 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(primární, sekundární)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lineární topologie,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jednu primární sběrnici lze připojit max. 64 prvků systému,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sekundární sběrnici může být připojeno max. 8 řídících modulů, 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celkové elektroinstalaci může být použito až 512 systémových prvků,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délka primární sběrnice je 700 m, odbočky do maximální délky 30 m,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délka sekundární sběrnice je 2000 m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/>
          <a:lstStyle/>
          <a:p>
            <a:pPr algn="ctr" eaLnBrk="1" hangingPunct="1"/>
            <a:r>
              <a:rPr lang="cs-CZ" altLang="cs-CZ" sz="3200" smtClean="0">
                <a:latin typeface="Arial" charset="0"/>
                <a:cs typeface="Arial" charset="0"/>
              </a:rPr>
              <a:t>Sběrnicový systém Ego-n</a:t>
            </a:r>
            <a:endParaRPr lang="en-US" altLang="cs-CZ" sz="3200" smtClean="0"/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modul řídící,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modul napájecí,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snímače </a:t>
            </a:r>
            <a:r>
              <a:rPr lang="cs-CZ" altLang="cs-CZ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(tlačítkové, pohybu, osvětlení, teploty atd.)</a:t>
            </a: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,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akční členy </a:t>
            </a:r>
            <a:r>
              <a:rPr lang="cs-CZ" altLang="cs-CZ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(modul spínací, stmívací, žaluziový, výstupů, modul spínací pro termohlavice)</a:t>
            </a: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,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prvky sekundární sběrnice </a:t>
            </a:r>
            <a:r>
              <a:rPr lang="cs-CZ" altLang="cs-CZ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(modul komunikační, logických funkcí, GSM, modul vysílací RF)</a:t>
            </a: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3200" smtClean="0">
                <a:latin typeface="Arial" charset="0"/>
                <a:cs typeface="Arial" charset="0"/>
              </a:rPr>
              <a:t>9. Projekt silnoproudé elektrotechniky v rodinném domě</a:t>
            </a:r>
            <a:endParaRPr lang="en-US" altLang="cs-CZ" sz="320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cs-C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Členění: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údaje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Technické údaje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vnějších vlivů a ochranná opatření před úrazem elektrickým proudem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Výpočty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Technický popis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latin typeface="Arial" charset="0"/>
                <a:cs typeface="Arial" charset="0"/>
              </a:rPr>
              <a:t>Základní údaje</a:t>
            </a:r>
            <a:endParaRPr lang="en-US" altLang="cs-CZ" sz="320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a rozsah projektové dokumentace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řipojení objektu k distribuční soustavě,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ilnoproudé rozvody,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chrana před bleskem včetně zemnící soustavy.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Podklady pro vypracování projektu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tavební část projektu,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ožadavky investora,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ístní šetření,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latné vyhlášky a ČSN.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latin typeface="Arial" charset="0"/>
                <a:cs typeface="Arial" charset="0"/>
              </a:rPr>
              <a:t>Technické údaje</a:t>
            </a:r>
            <a:endParaRPr lang="en-US" altLang="cs-CZ" sz="3200" smtClean="0"/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Napájecí bod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hlavní domovní pojistková skříň HDS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Rozvodná soustava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síť TN-C-S, 3 + N + PE, ~ 50 Hz, 400/230V,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síť SELV, DC 9 V.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Instalovaný příkon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instalovaný příkon	34,2 kW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soudobost			  0,6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soudobý příkon		20,5 kW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49263" y="222250"/>
            <a:ext cx="8229600" cy="611188"/>
          </a:xfrm>
        </p:spPr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Členění projektu:</a:t>
            </a:r>
            <a:endParaRPr lang="en-US" altLang="cs-CZ" sz="32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3" y="1749425"/>
            <a:ext cx="7016750" cy="4733925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pojmy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postupy při návrhu projektové dokumentace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elektrických rozvodů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postup při návrhu elektroinstalace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Klasická elektroinstalace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Moderní inteligentní elektroinstalace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Sběrnicový systém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Nikobus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Sběrnicový systém Ego-n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silnoproudé elektrotechniky v rodinném domě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Ekonomická bilance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200" smtClean="0">
                <a:latin typeface="Arial" charset="0"/>
                <a:cs typeface="Arial" charset="0"/>
              </a:rPr>
              <a:t>Stanovení vnějších vlivů a ochranná opatření před úrazem elektrickým proudem</a:t>
            </a:r>
            <a:endParaRPr lang="en-US" altLang="cs-CZ" sz="3200" smtClean="0"/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cs-CZ" altLang="cs-CZ" sz="24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klasifikace podmínek prostředí </a:t>
            </a:r>
            <a:r>
              <a:rPr lang="cs-CZ" altLang="cs-CZ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(ČSN EN 60721-3-3 a ČSN EN 60721-3-4)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stanovení základních charakteristik a určení prostoru z hlediska nebezpečí úrazu elektrickým proudem </a:t>
            </a:r>
            <a:r>
              <a:rPr lang="cs-CZ" altLang="cs-CZ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(ČSN 33 2000-4-41 ed.2 a ČSN 33 2000-5-51 ed. 3)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stanovení minimálního krytí IP </a:t>
            </a:r>
            <a:r>
              <a:rPr lang="cs-CZ" altLang="cs-CZ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(ČSN 33 2000-5-51 ed.3)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ochrana před úrazem elektrickým proudem </a:t>
            </a:r>
            <a:r>
              <a:rPr lang="cs-CZ" altLang="cs-CZ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(ČSN EN 61140 ed. 2 a ČSN 33 2000-4-41 ed.2)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latin typeface="Arial" charset="0"/>
                <a:cs typeface="Arial" charset="0"/>
              </a:rPr>
              <a:t>Výpočty</a:t>
            </a:r>
            <a:endParaRPr lang="en-US" altLang="cs-CZ" sz="3200" smtClean="0"/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návrh přívodního kabelu </a:t>
            </a:r>
            <a:r>
              <a:rPr lang="cs-CZ" altLang="cs-CZ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(maximální proud tekoucí přívodem, způsob uložení)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kontrola na úbytek napětí přívodního vedení </a:t>
            </a:r>
            <a:r>
              <a:rPr lang="cs-CZ" altLang="cs-CZ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(úbytek od pojistkové skříně HDS až po okruhovou rozvodnici, jehož hodnota nepřesahuje dovolenou hodnotu 2%)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návrh na jištění přípojky </a:t>
            </a:r>
            <a:r>
              <a:rPr lang="cs-CZ" altLang="cs-CZ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(z důvodu zachování selektivity byl proveden návrh pojistek v HDS)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výpočet zkratových poměrů </a:t>
            </a:r>
            <a:r>
              <a:rPr lang="cs-CZ" altLang="cs-CZ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(trojfázový souměrný zkratový proud, parametry transformátoru a vedení)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ekvivalentní oteplovací proud a kontrola minimálního průřezu </a:t>
            </a:r>
            <a:r>
              <a:rPr lang="cs-CZ" altLang="cs-CZ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(stanovení vypínacích časů jistících prvků, výpočet minimálního průřezu)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latin typeface="Arial" charset="0"/>
                <a:cs typeface="Arial" charset="0"/>
              </a:rPr>
              <a:t>Technický popis</a:t>
            </a:r>
            <a:endParaRPr lang="en-US" altLang="cs-CZ" sz="3200" smtClean="0"/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hlavní domovní pojistková skříň HDS,  měření odběru elektrické energie a přívodní vedení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okruhová rozvodnice RO</a:t>
            </a:r>
            <a:endParaRPr lang="cs-CZ" altLang="cs-CZ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venkovní silnoproudé rozvody</a:t>
            </a:r>
            <a:endParaRPr lang="cs-CZ" altLang="cs-CZ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vnitřní silnoproudé rozvody</a:t>
            </a:r>
            <a:endParaRPr lang="cs-CZ" altLang="cs-CZ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sběrnicový systém Nikobus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sběrnicový systém Ego-n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slaboproudé rozvody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detektory kouře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latin typeface="Arial" charset="0"/>
                <a:cs typeface="Arial" charset="0"/>
              </a:rPr>
              <a:t>Technický popis</a:t>
            </a:r>
            <a:endParaRPr lang="en-US" altLang="cs-CZ" sz="3200" smtClean="0"/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přepěťová ochrana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zemnící soustava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ochrana před bleskem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kladení kabelů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altLang="cs-CZ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bezpečnost práce</a:t>
            </a:r>
            <a:endParaRPr lang="cs-CZ" altLang="cs-CZ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altLang="cs-CZ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5603" name="Nadpis 1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5604" name="Picture 2" descr="I:\Bakalarka\JPEG\D.1.4.2 Půdorys 1.NP - klasická elektroinstal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ovéPole 2"/>
          <p:cNvSpPr txBox="1">
            <a:spLocks noChangeArrowheads="1"/>
          </p:cNvSpPr>
          <p:nvPr/>
        </p:nvSpPr>
        <p:spPr bwMode="auto">
          <a:xfrm>
            <a:off x="1976438" y="527050"/>
            <a:ext cx="6107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>
                <a:latin typeface="Arial" charset="0"/>
              </a:rPr>
              <a:t>Půdorys 1.NP – klasická elektroinstalace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/>
          <a:lstStyle/>
          <a:p>
            <a:pPr eaLnBrk="1" hangingPunct="1"/>
            <a:endParaRPr lang="cs-CZ" altLang="cs-CZ" sz="3200" smtClean="0"/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altLang="cs-CZ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6628" name="Picture 2" descr="I:\Bakalarka\JPEG\D.1.4.3 Půdorys 1.NP - sběrnicový systém Ego-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ovéPole 5"/>
          <p:cNvSpPr txBox="1">
            <a:spLocks noChangeArrowheads="1"/>
          </p:cNvSpPr>
          <p:nvPr/>
        </p:nvSpPr>
        <p:spPr bwMode="auto">
          <a:xfrm>
            <a:off x="1976438" y="527050"/>
            <a:ext cx="6107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>
                <a:latin typeface="Arial" charset="0"/>
              </a:rPr>
              <a:t>Půdorys 1.NP – sběrnicový systém Ego-n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/>
          <a:lstStyle/>
          <a:p>
            <a:pPr eaLnBrk="1" hangingPunct="1"/>
            <a:endParaRPr lang="cs-CZ" altLang="cs-CZ" sz="3200" smtClean="0"/>
          </a:p>
        </p:txBody>
      </p:sp>
      <p:sp>
        <p:nvSpPr>
          <p:cNvPr id="27651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altLang="cs-CZ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7652" name="Picture 2" descr="I:\Bakalarka\JPEG\D.1.4.4 Půdorys 1.NP - sběrnicový systém Nikob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ovéPole 5"/>
          <p:cNvSpPr txBox="1">
            <a:spLocks noChangeArrowheads="1"/>
          </p:cNvSpPr>
          <p:nvPr/>
        </p:nvSpPr>
        <p:spPr bwMode="auto">
          <a:xfrm>
            <a:off x="1517650" y="374650"/>
            <a:ext cx="6108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>
                <a:latin typeface="Arial" charset="0"/>
              </a:rPr>
              <a:t>Půdorys 1.NP – sběrnicový systém Nikobus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cs-CZ" altLang="cs-CZ" sz="3200" smtClean="0">
                <a:latin typeface="Arial" charset="0"/>
                <a:cs typeface="Arial" charset="0"/>
              </a:rPr>
              <a:t>10. Ekonomické zhodnocení jednotlivých typu elektroinstalací</a:t>
            </a:r>
          </a:p>
        </p:txBody>
      </p:sp>
      <p:graphicFrame>
        <p:nvGraphicFramePr>
          <p:cNvPr id="28675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2230438" y="1698625"/>
          <a:ext cx="6659562" cy="437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r:id="rId5" imgW="6657409" imgH="4377307" progId="Excel.Chart.8">
                  <p:embed/>
                </p:oleObj>
              </mc:Choice>
              <mc:Fallback>
                <p:oleObj r:id="rId5" imgW="6657409" imgH="4377307" progId="Excel.Chart.8">
                  <p:embed/>
                  <p:pic>
                    <p:nvPicPr>
                      <p:cNvPr id="0" name="Zástupný symbol pro obsah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1698625"/>
                        <a:ext cx="6659562" cy="437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cs-CZ" altLang="cs-CZ" sz="3200" smtClean="0">
                <a:latin typeface="Arial" charset="0"/>
                <a:cs typeface="Arial" charset="0"/>
              </a:rPr>
              <a:t>Závěr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2751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solidFill>
                  <a:schemeClr val="tx1"/>
                </a:solidFill>
              </a:rPr>
              <a:t>vypracování kompletního vzorového projektu elektroinstalace pro nízkoenergetický rodinný dům v několika variantách (klasická, Ego-n a </a:t>
            </a:r>
            <a:r>
              <a:rPr lang="cs-CZ" dirty="0" err="1" smtClean="0">
                <a:solidFill>
                  <a:schemeClr val="tx1"/>
                </a:solidFill>
              </a:rPr>
              <a:t>Nikobus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hodnocení variant z různých hledisek (ekonomická náročnost, uživatelský komfort atd.) – klady a zápory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solidFill>
                  <a:schemeClr val="tx1"/>
                </a:solidFill>
              </a:rPr>
              <a:t>volba konkrétní varianty elektroinstalace závisí na konkrétním klientovi, jeho očekávání a finančních možnostech 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1663" y="222250"/>
            <a:ext cx="8229600" cy="611188"/>
          </a:xfrm>
        </p:spPr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Cíle projektu:</a:t>
            </a:r>
            <a:endParaRPr lang="en-US" altLang="cs-CZ" sz="32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01663" y="2054225"/>
            <a:ext cx="7635875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altLang="cs-CZ" sz="2400" smtClean="0">
                <a:latin typeface="Arial" charset="0"/>
                <a:cs typeface="Arial" charset="0"/>
              </a:rPr>
              <a:t>Teoretické zpracování problematiky projektování elektrických rozvodů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cs-CZ" altLang="cs-CZ" sz="2400" smtClean="0">
                <a:latin typeface="Arial" charset="0"/>
                <a:cs typeface="Arial" charset="0"/>
              </a:rPr>
              <a:t>Aplikace získaných teoretických poznatků do praktické roviny - vypracování projektu silnoproudých rozvodů v nízkoenergetickém rodinném domě</a:t>
            </a:r>
            <a:endParaRPr lang="en-US" altLang="cs-CZ" sz="24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cs-CZ" altLang="cs-CZ" sz="2400" smtClean="0">
                <a:latin typeface="Arial" charset="0"/>
                <a:cs typeface="Arial" charset="0"/>
              </a:rPr>
              <a:t>Srovnání jednotlivých typů elektroinstalací z hlediska výhod a nevýhod</a:t>
            </a:r>
            <a:endParaRPr lang="en-US" altLang="cs-CZ" sz="2400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en-US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/>
          <a:lstStyle/>
          <a:p>
            <a:pPr algn="ctr" eaLnBrk="1" hangingPunct="1"/>
            <a:r>
              <a:rPr lang="cs-CZ" altLang="cs-CZ" sz="3200" smtClean="0">
                <a:latin typeface="Arial" charset="0"/>
                <a:cs typeface="Arial" charset="0"/>
              </a:rPr>
              <a:t>1. Základní pojmy</a:t>
            </a:r>
            <a:endParaRPr lang="en-US" altLang="cs-CZ" sz="320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Projektování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Projektant</a:t>
            </a:r>
          </a:p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obecné požadavky,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č. 50/1978 Sb., o odborné způsobilosti v elektrotechnice,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360/1992 Sb., o výkonu povolání autorizovaných architektů a o výkonu povolání inženýrů a techniků činných ve výstavbě.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3200" smtClean="0">
                <a:latin typeface="Arial" charset="0"/>
                <a:cs typeface="Arial" charset="0"/>
              </a:rPr>
              <a:t>2. Základní postup při návrhu projektové dokumentace</a:t>
            </a:r>
            <a:endParaRPr lang="en-US" altLang="cs-CZ" sz="320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č. 499/2006 Sb., o dokumentaci staveb 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(novela č. 62/2013 Sb.)</a:t>
            </a:r>
          </a:p>
          <a:p>
            <a:pPr marL="542925" indent="-180975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změna stupňů dokumentace – názvy, náplň, rozsah 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 příloh)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cs-CZ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Dokumentace k územnímu řízení DUR 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Dokumentace pro vydání rozhodnutí o umístění stavby nebo zařízení 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příloha 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č.1)</a:t>
            </a:r>
            <a:endParaRPr lang="cs-CZ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Dokumentace pro vydání rozhodnutí o změně využití území 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příloha 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č.2)</a:t>
            </a:r>
            <a:endParaRPr lang="cs-CZ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Dokumentace pro vydání rozhodnutí o změně vlivů užívání stavby na území 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příloha 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č.3)</a:t>
            </a:r>
            <a:endParaRPr lang="cs-CZ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AutoNum type="alphaLcParenR"/>
              <a:defRPr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1824038" y="527050"/>
            <a:ext cx="7015162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3200" smtClean="0">
                <a:latin typeface="Arial" charset="0"/>
                <a:cs typeface="Arial" charset="0"/>
              </a:rPr>
              <a:t>2. Základní postup při návrhu projektové dokumentace</a:t>
            </a:r>
            <a:endParaRPr lang="en-US" altLang="cs-CZ" sz="320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5038725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cs-CZ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Dokumentace pro stavební řízení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Dokumentace pro vydání společného územního rozhodnutí a stavebního povolení 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(příloha č. 4)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Dokumentace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ohlášení stavby DOS 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příloha č.5)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 startAt="3"/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Dokumentace pro vydání stavebního povolení DSP 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(příloha č.5)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cs-CZ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Dokumentace pro provádění stavby DPS 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(příloha č. 6)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 startAt="3"/>
              <a:defRPr/>
            </a:pPr>
            <a:r>
              <a:rPr lang="cs-CZ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Zadávací </a:t>
            </a:r>
            <a:r>
              <a:rPr lang="cs-CZ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dokumentace veřejných zakázek </a:t>
            </a:r>
            <a:r>
              <a:rPr lang="cs-CZ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DZS</a:t>
            </a: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(vyhláška 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č. 230/2012 Sb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o veřejných zakázkách)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r>
              <a:rPr lang="cs-CZ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Realizační dokumentace </a:t>
            </a:r>
            <a:endParaRPr lang="cs-CZ" sz="24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smlouva o dílo + požadavky ČSN)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9159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postup při návrhu projektové dokumentace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podle stavebního zákona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cs-CZ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(zákon č. 183/2006 Sb., o územním plánování a stavebním řádu)</a:t>
            </a:r>
          </a:p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velká novela k 1. 1. 2013 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(zákon č. 350/2012 Sb.) 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projektová činnost ve výstavbě </a:t>
            </a:r>
          </a:p>
          <a:p>
            <a:pPr marL="361950" indent="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vybraná činnost 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(zákon č. 360/1992 Sb., autorizační zákon)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odpovědnost projektanta 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(správnost, celistvost, úplnost dokumentace, bezpečnost a proveditelnost stavby atd.)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projektová dokumentace pro provádění stavby 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(povinnost vypracovat a archivovat)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autorizovaný inspektor 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(odborné posudky, dohled nad prováděním stavby)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9159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postup při návrhu projektové dokumentace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4038" y="1597025"/>
            <a:ext cx="7015162" cy="47339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obsah a rozsah projektové dokumentace – vyhlášky a normy ČSN </a:t>
            </a:r>
          </a:p>
          <a:p>
            <a:pPr marL="36195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(vyhlášky 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č. 499/2006 Sb., č. 268/2009 Sb., č. 230/2012 Sb., </a:t>
            </a:r>
            <a:endParaRPr 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ČSN 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2000-1 ed.2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1824038" y="681038"/>
            <a:ext cx="7015162" cy="684212"/>
          </a:xfrm>
        </p:spPr>
        <p:txBody>
          <a:bodyPr/>
          <a:lstStyle/>
          <a:p>
            <a:pPr algn="ctr" eaLnBrk="1" hangingPunct="1"/>
            <a:r>
              <a:rPr lang="cs-CZ" altLang="cs-CZ" sz="3200" smtClean="0">
                <a:latin typeface="Arial" charset="0"/>
                <a:cs typeface="Arial" charset="0"/>
              </a:rPr>
              <a:t>3. Projekt elektrických rozvodů</a:t>
            </a:r>
            <a:endParaRPr lang="en-US" altLang="cs-CZ" sz="320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438" y="1597025"/>
            <a:ext cx="6870700" cy="473392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slouží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firmám k provedení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montáže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investorovi ke kontrole úplnosti a kvality vykonaných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prací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Druhy rozvodů</a:t>
            </a: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ilnoproudé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slaboproudé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13385</TotalTime>
  <Words>1316</Words>
  <Application>Microsoft Office PowerPoint</Application>
  <PresentationFormat>Předvádění na obrazovce (4:3)</PresentationFormat>
  <Paragraphs>195</Paragraphs>
  <Slides>29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1" baseType="lpstr">
      <vt:lpstr>Office Theme</vt:lpstr>
      <vt:lpstr>Graf aplikace Microsoft Excel</vt:lpstr>
      <vt:lpstr>Návrh moderní elektroinstalace v nízkoenergetickém rodinném domě</vt:lpstr>
      <vt:lpstr>Členění projektu:</vt:lpstr>
      <vt:lpstr>Cíle projektu:</vt:lpstr>
      <vt:lpstr>1. Základní pojmy</vt:lpstr>
      <vt:lpstr>2. Základní postup při návrhu projektové dokumentace</vt:lpstr>
      <vt:lpstr>2. Základní postup při návrhu projektové dokumentace</vt:lpstr>
      <vt:lpstr>Základní postup při návrhu projektové dokumentace</vt:lpstr>
      <vt:lpstr>Základní postup při návrhu projektové dokumentace</vt:lpstr>
      <vt:lpstr>3. Projekt elektrických rozvodů</vt:lpstr>
      <vt:lpstr>Projekt elektrických rozvodů</vt:lpstr>
      <vt:lpstr>4. Postup při návrhu elektroinstalace</vt:lpstr>
      <vt:lpstr>5. Klasická elektroinstalace</vt:lpstr>
      <vt:lpstr>6. Moderní (inteligentní) elektroinstalace</vt:lpstr>
      <vt:lpstr>7. Sběrnicový systém xComfort Nikobus</vt:lpstr>
      <vt:lpstr>8. Sběrnicový systém Ego-n</vt:lpstr>
      <vt:lpstr>Sběrnicový systém Ego-n</vt:lpstr>
      <vt:lpstr>9. Projekt silnoproudé elektrotechniky v rodinném domě</vt:lpstr>
      <vt:lpstr>Základní údaje</vt:lpstr>
      <vt:lpstr>Technické údaje</vt:lpstr>
      <vt:lpstr>Stanovení vnějších vlivů a ochranná opatření před úrazem elektrickým proudem</vt:lpstr>
      <vt:lpstr>Výpočty</vt:lpstr>
      <vt:lpstr>Technický popis</vt:lpstr>
      <vt:lpstr>Technický popis</vt:lpstr>
      <vt:lpstr>Prezentace aplikace PowerPoint</vt:lpstr>
      <vt:lpstr>Prezentace aplikace PowerPoint</vt:lpstr>
      <vt:lpstr>Prezentace aplikace PowerPoint</vt:lpstr>
      <vt:lpstr>10. Ekonomické zhodnocení jednotlivých typu elektroinstalací</vt:lpstr>
      <vt:lpstr>Závěr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Zbyněk</cp:lastModifiedBy>
  <cp:revision>125</cp:revision>
  <dcterms:created xsi:type="dcterms:W3CDTF">2013-08-21T19:17:07Z</dcterms:created>
  <dcterms:modified xsi:type="dcterms:W3CDTF">2015-12-08T10:12:46Z</dcterms:modified>
</cp:coreProperties>
</file>