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Default Extension="bin" ContentType="application/vnd.openxmlformats-officedocument.oleObject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8" r:id="rId1"/>
  </p:sldMasterIdLst>
  <p:notesMasterIdLst>
    <p:notesMasterId r:id="rId15"/>
  </p:notesMasterIdLst>
  <p:sldIdLst>
    <p:sldId id="276" r:id="rId2"/>
    <p:sldId id="307" r:id="rId3"/>
    <p:sldId id="315" r:id="rId4"/>
    <p:sldId id="316" r:id="rId5"/>
    <p:sldId id="317" r:id="rId6"/>
    <p:sldId id="318" r:id="rId7"/>
    <p:sldId id="319" r:id="rId8"/>
    <p:sldId id="320" r:id="rId9"/>
    <p:sldId id="321" r:id="rId10"/>
    <p:sldId id="322" r:id="rId11"/>
    <p:sldId id="323" r:id="rId12"/>
    <p:sldId id="324" r:id="rId13"/>
    <p:sldId id="325" r:id="rId14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6962" autoAdjust="0"/>
    <p:restoredTop sz="94600" autoAdjust="0"/>
  </p:normalViewPr>
  <p:slideViewPr>
    <p:cSldViewPr>
      <p:cViewPr varScale="1">
        <p:scale>
          <a:sx n="107" d="100"/>
          <a:sy n="107" d="100"/>
        </p:scale>
        <p:origin x="-1626" y="-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BC27443-C1C5-4AC7-9412-141690904866}" type="datetimeFigureOut">
              <a:rPr lang="cs-CZ" smtClean="0"/>
              <a:pPr/>
              <a:t>1.12.2015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DDFCA78-8484-469E-AD71-1322384DF322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369994219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Nadpis 7"/>
          <p:cNvSpPr>
            <a:spLocks noGrp="1"/>
          </p:cNvSpPr>
          <p:nvPr>
            <p:ph type="ctrTitle"/>
          </p:nvPr>
        </p:nvSpPr>
        <p:spPr>
          <a:xfrm>
            <a:off x="1219200" y="3886200"/>
            <a:ext cx="6858000" cy="990600"/>
          </a:xfrm>
        </p:spPr>
        <p:txBody>
          <a:bodyPr anchor="t" anchorCtr="0"/>
          <a:lstStyle>
            <a:lvl1pPr algn="r">
              <a:defRPr sz="3200">
                <a:solidFill>
                  <a:schemeClr val="tx1"/>
                </a:solidFill>
              </a:defRPr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9" name="Podnadpis 8"/>
          <p:cNvSpPr>
            <a:spLocks noGrp="1"/>
          </p:cNvSpPr>
          <p:nvPr>
            <p:ph type="subTitle" idx="1"/>
          </p:nvPr>
        </p:nvSpPr>
        <p:spPr>
          <a:xfrm>
            <a:off x="1219200" y="5124450"/>
            <a:ext cx="6858000" cy="533400"/>
          </a:xfrm>
        </p:spPr>
        <p:txBody>
          <a:bodyPr/>
          <a:lstStyle>
            <a:lvl1pPr marL="0" indent="0" algn="r">
              <a:buNone/>
              <a:defRPr sz="20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cs-CZ" smtClean="0"/>
              <a:t>Klepnutím lze upravit styl předlohy podnadpisů.</a:t>
            </a:r>
            <a:endParaRPr kumimoji="0" lang="en-US"/>
          </a:p>
        </p:txBody>
      </p:sp>
      <p:sp>
        <p:nvSpPr>
          <p:cNvPr id="28" name="Zástupný symbol pro datum 27"/>
          <p:cNvSpPr>
            <a:spLocks noGrp="1"/>
          </p:cNvSpPr>
          <p:nvPr>
            <p:ph type="dt" sz="half" idx="10"/>
          </p:nvPr>
        </p:nvSpPr>
        <p:spPr>
          <a:xfrm>
            <a:off x="6400800" y="6355080"/>
            <a:ext cx="2286000" cy="365760"/>
          </a:xfrm>
        </p:spPr>
        <p:txBody>
          <a:bodyPr/>
          <a:lstStyle>
            <a:lvl1pPr>
              <a:defRPr sz="1400"/>
            </a:lvl1pPr>
          </a:lstStyle>
          <a:p>
            <a:fld id="{32CE581C-7589-4D4D-B3CC-1D5A14654BFF}" type="datetimeFigureOut">
              <a:rPr lang="cs-CZ" smtClean="0"/>
              <a:pPr/>
              <a:t>1.12.2015</a:t>
            </a:fld>
            <a:endParaRPr lang="cs-CZ"/>
          </a:p>
        </p:txBody>
      </p:sp>
      <p:sp>
        <p:nvSpPr>
          <p:cNvPr id="17" name="Zástupný symbol pro zápatí 16"/>
          <p:cNvSpPr>
            <a:spLocks noGrp="1"/>
          </p:cNvSpPr>
          <p:nvPr>
            <p:ph type="ftr" sz="quarter" idx="11"/>
          </p:nvPr>
        </p:nvSpPr>
        <p:spPr>
          <a:xfrm>
            <a:off x="2898648" y="6355080"/>
            <a:ext cx="3474720" cy="365760"/>
          </a:xfrm>
        </p:spPr>
        <p:txBody>
          <a:bodyPr/>
          <a:lstStyle/>
          <a:p>
            <a:endParaRPr lang="cs-CZ"/>
          </a:p>
        </p:txBody>
      </p:sp>
      <p:sp>
        <p:nvSpPr>
          <p:cNvPr id="29" name="Zástupný symbol pro číslo snímku 28"/>
          <p:cNvSpPr>
            <a:spLocks noGrp="1"/>
          </p:cNvSpPr>
          <p:nvPr>
            <p:ph type="sldNum" sz="quarter" idx="12"/>
          </p:nvPr>
        </p:nvSpPr>
        <p:spPr>
          <a:xfrm>
            <a:off x="1216152" y="6355080"/>
            <a:ext cx="1219200" cy="365760"/>
          </a:xfrm>
        </p:spPr>
        <p:txBody>
          <a:bodyPr/>
          <a:lstStyle/>
          <a:p>
            <a:fld id="{C506276B-6A33-4B25-A3F1-BBFFA0BD0CAC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21" name="Obdélník 20"/>
          <p:cNvSpPr/>
          <p:nvPr/>
        </p:nvSpPr>
        <p:spPr>
          <a:xfrm>
            <a:off x="904875" y="3648075"/>
            <a:ext cx="7315200" cy="1280160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3" name="Obdélník 32"/>
          <p:cNvSpPr/>
          <p:nvPr/>
        </p:nvSpPr>
        <p:spPr>
          <a:xfrm>
            <a:off x="914400" y="5048250"/>
            <a:ext cx="7315200" cy="685800"/>
          </a:xfrm>
          <a:prstGeom prst="rect">
            <a:avLst/>
          </a:prstGeom>
          <a:noFill/>
          <a:ln w="6350" cap="rnd" cmpd="sng" algn="ctr">
            <a:solidFill>
              <a:schemeClr val="accent2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Obdélník 21"/>
          <p:cNvSpPr/>
          <p:nvPr/>
        </p:nvSpPr>
        <p:spPr>
          <a:xfrm>
            <a:off x="904875" y="3648075"/>
            <a:ext cx="228600" cy="128016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2" name="Obdélník 31"/>
          <p:cNvSpPr/>
          <p:nvPr/>
        </p:nvSpPr>
        <p:spPr>
          <a:xfrm>
            <a:off x="914400" y="5048250"/>
            <a:ext cx="228600" cy="685800"/>
          </a:xfrm>
          <a:prstGeom prst="rect">
            <a:avLst/>
          </a:prstGeom>
          <a:solidFill>
            <a:schemeClr val="accent2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CE581C-7589-4D4D-B3CC-1D5A14654BFF}" type="datetimeFigureOut">
              <a:rPr lang="cs-CZ" smtClean="0"/>
              <a:pPr/>
              <a:t>1.12.2015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06276B-6A33-4B25-A3F1-BBFFA0BD0CAC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CE581C-7589-4D4D-B3CC-1D5A14654BFF}" type="datetimeFigureOut">
              <a:rPr lang="cs-CZ" smtClean="0"/>
              <a:pPr/>
              <a:t>1.12.2015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06276B-6A33-4B25-A3F1-BBFFA0BD0CAC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7" name="Přímá spojovací čára 6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Rovnoramenný trojúhelník 7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Přímá spojovací čára 8"/>
          <p:cNvSpPr>
            <a:spLocks noChangeShapeType="1"/>
          </p:cNvSpPr>
          <p:nvPr/>
        </p:nvSpPr>
        <p:spPr bwMode="auto">
          <a:xfrm rot="5400000">
            <a:off x="3629607" y="3201952"/>
            <a:ext cx="585216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CE581C-7589-4D4D-B3CC-1D5A14654BFF}" type="datetimeFigureOut">
              <a:rPr lang="cs-CZ" smtClean="0"/>
              <a:pPr/>
              <a:t>1.12.2015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06276B-6A33-4B25-A3F1-BBFFA0BD0CAC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8" name="Zástupný symbol pro obsah 7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229600" cy="4937760"/>
          </a:xfrm>
        </p:spPr>
        <p:txBody>
          <a:bodyPr/>
          <a:lstStyle/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áhlaví části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219200" y="2971800"/>
            <a:ext cx="6858000" cy="1066800"/>
          </a:xfrm>
        </p:spPr>
        <p:txBody>
          <a:bodyPr anchor="t" anchorCtr="0"/>
          <a:lstStyle>
            <a:lvl1pPr algn="r">
              <a:buNone/>
              <a:defRPr sz="3200" b="0" cap="none" baseline="0"/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1295400" y="4267200"/>
            <a:ext cx="6781800" cy="1143000"/>
          </a:xfrm>
        </p:spPr>
        <p:txBody>
          <a:bodyPr anchor="t" anchorCtr="0"/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>
          <a:xfrm>
            <a:off x="6400800" y="6355080"/>
            <a:ext cx="2286000" cy="365760"/>
          </a:xfrm>
        </p:spPr>
        <p:txBody>
          <a:bodyPr/>
          <a:lstStyle/>
          <a:p>
            <a:fld id="{32CE581C-7589-4D4D-B3CC-1D5A14654BFF}" type="datetimeFigureOut">
              <a:rPr lang="cs-CZ" smtClean="0"/>
              <a:pPr/>
              <a:t>1.12.2015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>
          <a:xfrm>
            <a:off x="2898648" y="6355080"/>
            <a:ext cx="3474720" cy="365760"/>
          </a:xfrm>
        </p:spPr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>
          <a:xfrm>
            <a:off x="1069848" y="6355080"/>
            <a:ext cx="1520952" cy="365760"/>
          </a:xfrm>
        </p:spPr>
        <p:txBody>
          <a:bodyPr/>
          <a:lstStyle/>
          <a:p>
            <a:fld id="{C506276B-6A33-4B25-A3F1-BBFFA0BD0CAC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7" name="Obdélník 6"/>
          <p:cNvSpPr/>
          <p:nvPr/>
        </p:nvSpPr>
        <p:spPr>
          <a:xfrm>
            <a:off x="914400" y="2819400"/>
            <a:ext cx="7315200" cy="1280160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Obdélník 7"/>
          <p:cNvSpPr/>
          <p:nvPr/>
        </p:nvSpPr>
        <p:spPr>
          <a:xfrm>
            <a:off x="914400" y="2819400"/>
            <a:ext cx="228600" cy="128016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/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CE581C-7589-4D4D-B3CC-1D5A14654BFF}" type="datetimeFigureOut">
              <a:rPr lang="cs-CZ" smtClean="0"/>
              <a:pPr/>
              <a:t>1.12.2015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06276B-6A33-4B25-A3F1-BBFFA0BD0CAC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9" name="Zástupný symbol pro obsah 8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4041648" cy="4937760"/>
          </a:xfrm>
        </p:spPr>
        <p:txBody>
          <a:bodyPr/>
          <a:lstStyle/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11" name="Zástupný symbol pro obsah 10"/>
          <p:cNvSpPr>
            <a:spLocks noGrp="1"/>
          </p:cNvSpPr>
          <p:nvPr>
            <p:ph sz="quarter" idx="2"/>
          </p:nvPr>
        </p:nvSpPr>
        <p:spPr>
          <a:xfrm>
            <a:off x="4632198" y="1216152"/>
            <a:ext cx="4041648" cy="4937760"/>
          </a:xfrm>
        </p:spPr>
        <p:txBody>
          <a:bodyPr/>
          <a:lstStyle/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285875"/>
            <a:ext cx="4040188" cy="685800"/>
          </a:xfrm>
          <a:noFill/>
          <a:ln>
            <a:noFill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3"/>
          </p:nvPr>
        </p:nvSpPr>
        <p:spPr>
          <a:xfrm>
            <a:off x="4648200" y="1295400"/>
            <a:ext cx="4041775" cy="685800"/>
          </a:xfrm>
          <a:noFill/>
          <a:ln>
            <a:noFill/>
          </a:ln>
        </p:spPr>
        <p:txBody>
          <a:bodyPr lIns="91440" anchor="b" anchorCtr="0"/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CE581C-7589-4D4D-B3CC-1D5A14654BFF}" type="datetimeFigureOut">
              <a:rPr lang="cs-CZ" smtClean="0"/>
              <a:pPr/>
              <a:t>1.12.2015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06276B-6A33-4B25-A3F1-BBFFA0BD0CAC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11" name="Zástupný symbol pro obsah 10"/>
          <p:cNvSpPr>
            <a:spLocks noGrp="1"/>
          </p:cNvSpPr>
          <p:nvPr>
            <p:ph sz="quarter" idx="2"/>
          </p:nvPr>
        </p:nvSpPr>
        <p:spPr>
          <a:xfrm>
            <a:off x="457200" y="2133600"/>
            <a:ext cx="4038600" cy="4038600"/>
          </a:xfrm>
        </p:spPr>
        <p:txBody>
          <a:bodyPr/>
          <a:lstStyle/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13" name="Zástupný symbol pro obsah 12"/>
          <p:cNvSpPr>
            <a:spLocks noGrp="1"/>
          </p:cNvSpPr>
          <p:nvPr>
            <p:ph sz="quarter" idx="4"/>
          </p:nvPr>
        </p:nvSpPr>
        <p:spPr>
          <a:xfrm>
            <a:off x="4648200" y="2133600"/>
            <a:ext cx="4038600" cy="4038600"/>
          </a:xfrm>
        </p:spPr>
        <p:txBody>
          <a:bodyPr/>
          <a:lstStyle/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/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CE581C-7589-4D4D-B3CC-1D5A14654BFF}" type="datetimeFigureOut">
              <a:rPr lang="cs-CZ" smtClean="0"/>
              <a:pPr/>
              <a:t>1.12.2015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06276B-6A33-4B25-A3F1-BBFFA0BD0CAC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6" name="Rovnoramenný trojúhelník 5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CE581C-7589-4D4D-B3CC-1D5A14654BFF}" type="datetimeFigureOut">
              <a:rPr lang="cs-CZ" smtClean="0"/>
              <a:pPr/>
              <a:t>1.12.2015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06276B-6A33-4B25-A3F1-BBFFA0BD0CAC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5" name="Přímá spojovací čára 4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Rovnoramenný trojúhelník 5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324600" y="304800"/>
            <a:ext cx="2514600" cy="838200"/>
          </a:xfrm>
        </p:spPr>
        <p:txBody>
          <a:bodyPr anchor="b" anchorCtr="0">
            <a:noAutofit/>
          </a:bodyPr>
          <a:lstStyle>
            <a:lvl1pPr algn="l">
              <a:buNone/>
              <a:defRPr sz="2000" b="1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2"/>
          </p:nvPr>
        </p:nvSpPr>
        <p:spPr>
          <a:xfrm>
            <a:off x="6324600" y="1219200"/>
            <a:ext cx="2514600" cy="4843463"/>
          </a:xfrm>
        </p:spPr>
        <p:txBody>
          <a:bodyPr/>
          <a:lstStyle>
            <a:lvl1pPr marL="0" indent="0">
              <a:lnSpc>
                <a:spcPts val="22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CE581C-7589-4D4D-B3CC-1D5A14654BFF}" type="datetimeFigureOut">
              <a:rPr lang="cs-CZ" smtClean="0"/>
              <a:pPr/>
              <a:t>1.12.2015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06276B-6A33-4B25-A3F1-BBFFA0BD0CAC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8" name="Přímá spojovací čára 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Přímá spojovací čára 9"/>
          <p:cNvSpPr>
            <a:spLocks noChangeShapeType="1"/>
          </p:cNvSpPr>
          <p:nvPr/>
        </p:nvSpPr>
        <p:spPr bwMode="auto">
          <a:xfrm rot="5400000">
            <a:off x="3160645" y="3324225"/>
            <a:ext cx="603504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Rovnoramenný trojúhelník 8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Zástupný symbol pro obsah 11"/>
          <p:cNvSpPr>
            <a:spLocks noGrp="1"/>
          </p:cNvSpPr>
          <p:nvPr>
            <p:ph sz="quarter" idx="1"/>
          </p:nvPr>
        </p:nvSpPr>
        <p:spPr>
          <a:xfrm>
            <a:off x="304800" y="304800"/>
            <a:ext cx="5715000" cy="5715000"/>
          </a:xfrm>
        </p:spPr>
        <p:txBody>
          <a:bodyPr/>
          <a:lstStyle/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500856"/>
            <a:ext cx="8229600" cy="674688"/>
          </a:xfrm>
          <a:ln>
            <a:solidFill>
              <a:schemeClr val="accent1"/>
            </a:solidFill>
          </a:ln>
        </p:spPr>
        <p:txBody>
          <a:bodyPr lIns="274320" anchor="ctr"/>
          <a:lstStyle>
            <a:lvl1pPr algn="r">
              <a:buNone/>
              <a:defRPr sz="2000" b="0">
                <a:solidFill>
                  <a:schemeClr val="tx1"/>
                </a:solidFill>
              </a:defRPr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457200" y="1905000"/>
            <a:ext cx="8229600" cy="4270248"/>
          </a:xfrm>
          <a:solidFill>
            <a:schemeClr val="tx1">
              <a:shade val="50000"/>
            </a:schemeClr>
          </a:solidFill>
          <a:ln>
            <a:noFill/>
          </a:ln>
          <a:effectLst/>
        </p:spPr>
        <p:txBody>
          <a:bodyPr/>
          <a:lstStyle>
            <a:lvl1pPr marL="0" indent="0">
              <a:spcBef>
                <a:spcPts val="600"/>
              </a:spcBef>
              <a:buNone/>
              <a:defRPr sz="3200"/>
            </a:lvl1pPr>
          </a:lstStyle>
          <a:p>
            <a:r>
              <a:rPr kumimoji="0" lang="cs-CZ" smtClean="0"/>
              <a:t>Klepnutím na ikonu přidáte obrázek.</a:t>
            </a:r>
            <a:endParaRPr kumimoji="0" lang="en-US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219200"/>
            <a:ext cx="8229600" cy="533400"/>
          </a:xfrm>
        </p:spPr>
        <p:txBody>
          <a:bodyPr anchor="ctr" anchorCtr="0"/>
          <a:lstStyle>
            <a:lvl1pPr marL="0" indent="0" algn="l">
              <a:buFontTx/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CE581C-7589-4D4D-B3CC-1D5A14654BFF}" type="datetimeFigureOut">
              <a:rPr lang="cs-CZ" smtClean="0"/>
              <a:pPr/>
              <a:t>1.12.2015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06276B-6A33-4B25-A3F1-BBFFA0BD0CAC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8" name="Přímá spojovací čára 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Rovnoramenný trojúhelník 8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Obdélník 9"/>
          <p:cNvSpPr/>
          <p:nvPr/>
        </p:nvSpPr>
        <p:spPr>
          <a:xfrm>
            <a:off x="457200" y="500856"/>
            <a:ext cx="182880" cy="68580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Zástupný symbol pro nadpis 2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990600"/>
          </a:xfrm>
          <a:prstGeom prst="rect">
            <a:avLst/>
          </a:prstGeom>
        </p:spPr>
        <p:txBody>
          <a:bodyPr vert="horz" anchor="b" anchorCtr="0">
            <a:normAutofit/>
          </a:bodyPr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13" name="Zástupný symbol pro text 12"/>
          <p:cNvSpPr>
            <a:spLocks noGrp="1"/>
          </p:cNvSpPr>
          <p:nvPr>
            <p:ph type="body" idx="1"/>
          </p:nvPr>
        </p:nvSpPr>
        <p:spPr>
          <a:xfrm>
            <a:off x="457200" y="1219200"/>
            <a:ext cx="8229600" cy="4910328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  <a:p>
            <a:pPr lvl="1" eaLnBrk="1" latinLnBrk="0" hangingPunct="1"/>
            <a:r>
              <a:rPr kumimoji="0" lang="cs-CZ" smtClean="0"/>
              <a:t>Druhá úroveň</a:t>
            </a:r>
          </a:p>
          <a:p>
            <a:pPr lvl="2" eaLnBrk="1" latinLnBrk="0" hangingPunct="1"/>
            <a:r>
              <a:rPr kumimoji="0" lang="cs-CZ" smtClean="0"/>
              <a:t>Třetí úroveň</a:t>
            </a:r>
          </a:p>
          <a:p>
            <a:pPr lvl="3" eaLnBrk="1" latinLnBrk="0" hangingPunct="1"/>
            <a:r>
              <a:rPr kumimoji="0" lang="cs-CZ" smtClean="0"/>
              <a:t>Čtvrtá úroveň</a:t>
            </a:r>
          </a:p>
          <a:p>
            <a:pPr lvl="4" eaLnBrk="1" latinLnBrk="0" hangingPunct="1"/>
            <a:r>
              <a:rPr kumimoji="0" lang="cs-CZ" smtClean="0"/>
              <a:t>Pátá úroveň</a:t>
            </a:r>
            <a:endParaRPr kumimoji="0" lang="en-US"/>
          </a:p>
        </p:txBody>
      </p:sp>
      <p:sp>
        <p:nvSpPr>
          <p:cNvPr id="14" name="Zástupný symbol pro datum 13"/>
          <p:cNvSpPr>
            <a:spLocks noGrp="1"/>
          </p:cNvSpPr>
          <p:nvPr>
            <p:ph type="dt" sz="half" idx="2"/>
          </p:nvPr>
        </p:nvSpPr>
        <p:spPr>
          <a:xfrm>
            <a:off x="6400800" y="6356350"/>
            <a:ext cx="2289048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32CE581C-7589-4D4D-B3CC-1D5A14654BFF}" type="datetimeFigureOut">
              <a:rPr lang="cs-CZ" smtClean="0"/>
              <a:pPr/>
              <a:t>1.12.2015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3"/>
          </p:nvPr>
        </p:nvSpPr>
        <p:spPr>
          <a:xfrm>
            <a:off x="2898648" y="6356350"/>
            <a:ext cx="3505200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cs-CZ"/>
          </a:p>
        </p:txBody>
      </p:sp>
      <p:sp>
        <p:nvSpPr>
          <p:cNvPr id="23" name="Zástupný symbol pro číslo snímku 22"/>
          <p:cNvSpPr>
            <a:spLocks noGrp="1"/>
          </p:cNvSpPr>
          <p:nvPr>
            <p:ph type="sldNum" sz="quarter" idx="4"/>
          </p:nvPr>
        </p:nvSpPr>
        <p:spPr>
          <a:xfrm>
            <a:off x="612648" y="6356350"/>
            <a:ext cx="19812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C506276B-6A33-4B25-A3F1-BBFFA0BD0CAC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28" name="Přímá spojovací čára 2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Přímá spojovací čára 28"/>
          <p:cNvSpPr>
            <a:spLocks noChangeShapeType="1"/>
          </p:cNvSpPr>
          <p:nvPr/>
        </p:nvSpPr>
        <p:spPr bwMode="auto">
          <a:xfrm>
            <a:off x="457200" y="1143000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Rovnoramenný trojúhelník 9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transition/>
  <p:txStyles>
    <p:titleStyle>
      <a:lvl1pPr algn="l" rtl="0" eaLnBrk="1" latinLnBrk="0" hangingPunct="1">
        <a:spcBef>
          <a:spcPct val="0"/>
        </a:spcBef>
        <a:buNone/>
        <a:defRPr kumimoji="0" sz="32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6000"/>
        <a:buFont typeface="Wingdings 3"/>
        <a:buChar char="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ts val="500"/>
        </a:spcBef>
        <a:buClr>
          <a:schemeClr val="accent2"/>
        </a:buClr>
        <a:buSzPct val="76000"/>
        <a:buFont typeface="Wingdings 3"/>
        <a:buChar char=""/>
        <a:defRPr kumimoji="0" sz="23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500"/>
        </a:spcBef>
        <a:buClr>
          <a:schemeClr val="bg1">
            <a:shade val="50000"/>
          </a:schemeClr>
        </a:buClr>
        <a:buSzPct val="76000"/>
        <a:buFont typeface="Wingdings 3"/>
        <a:buChar char="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400"/>
        </a:spcBef>
        <a:buClr>
          <a:schemeClr val="accent2">
            <a:shade val="75000"/>
          </a:schemeClr>
        </a:buClr>
        <a:buSzPct val="70000"/>
        <a:buFont typeface="Wingdings"/>
        <a:buChar char="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00"/>
        </a:spcBef>
        <a:buClr>
          <a:schemeClr val="accent2"/>
        </a:buClr>
        <a:buSzPct val="70000"/>
        <a:buFont typeface="Wingdings"/>
        <a:buChar char="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ts val="300"/>
        </a:spcBef>
        <a:buClr>
          <a:srgbClr val="9FB8CD">
            <a:shade val="75000"/>
          </a:srgbClr>
        </a:buClr>
        <a:buSzPct val="75000"/>
        <a:buFont typeface="Wingdings 3"/>
        <a:buChar char=""/>
        <a:defRPr kumimoji="0" lang="en-US" sz="1600" kern="1200" smtClean="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rgbClr val="727CA3">
            <a:shade val="75000"/>
          </a:srgb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7pPr>
      <a:lvl8pPr marL="2011680" indent="-182880" algn="l" rtl="0" eaLnBrk="1" latinLnBrk="0" hangingPunct="1">
        <a:spcBef>
          <a:spcPts val="300"/>
        </a:spcBef>
        <a:buClr>
          <a:prstClr val="white">
            <a:shade val="50000"/>
          </a:prst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8pPr>
      <a:lvl9pPr marL="2194560" indent="-182880" algn="l" rtl="0" eaLnBrk="1" latinLnBrk="0" hangingPunct="1">
        <a:spcBef>
          <a:spcPts val="300"/>
        </a:spcBef>
        <a:buClr>
          <a:srgbClr val="9FB8CD"/>
        </a:buClr>
        <a:buSzPct val="75000"/>
        <a:buFont typeface="Wingdings 3"/>
        <a:buChar char=""/>
        <a:defRPr kumimoji="0" lang="en-US" sz="1200" kern="1200" smtClean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6.png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5.jpeg"/><Relationship Id="rId5" Type="http://schemas.openxmlformats.org/officeDocument/2006/relationships/oleObject" Target="../embeddings/oleObject1.bin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4" Type="http://schemas.openxmlformats.org/officeDocument/2006/relationships/oleObject" Target="../embeddings/oleObject2.bin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2339975" y="115888"/>
            <a:ext cx="6638925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spcBef>
                <a:spcPct val="0"/>
              </a:spcBef>
            </a:pPr>
            <a:r>
              <a:rPr lang="cs-CZ" altLang="cs-CZ" sz="3600" b="1" dirty="0" smtClean="0">
                <a:solidFill>
                  <a:srgbClr val="000066"/>
                </a:solidFill>
                <a:latin typeface="+mj-lt"/>
                <a:ea typeface="+mj-ea"/>
                <a:cs typeface="+mj-cs"/>
              </a:rPr>
              <a:t>Katedra elektroenergetiky a ekologie</a:t>
            </a:r>
            <a:endParaRPr lang="cs-CZ" altLang="cs-CZ" sz="3600" b="1" dirty="0">
              <a:solidFill>
                <a:srgbClr val="000066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5" name="Picture 1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4213" y="3213100"/>
            <a:ext cx="7867650" cy="3257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1041" descr="budova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5288" y="1484313"/>
            <a:ext cx="3024187" cy="199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7" name="Object 1045"/>
          <p:cNvGraphicFramePr>
            <a:graphicFrameLocks noChangeAspect="1"/>
          </p:cNvGraphicFramePr>
          <p:nvPr/>
        </p:nvGraphicFramePr>
        <p:xfrm>
          <a:off x="5580063" y="1484313"/>
          <a:ext cx="3152775" cy="2066925"/>
        </p:xfrm>
        <a:graphic>
          <a:graphicData uri="http://schemas.openxmlformats.org/presentationml/2006/ole">
            <p:oleObj spid="_x0000_s1026" name="Image" r:id="rId5" imgW="4863492" imgH="3187302" progId="">
              <p:embed/>
            </p:oleObj>
          </a:graphicData>
        </a:graphic>
      </p:graphicFrame>
      <p:pic>
        <p:nvPicPr>
          <p:cNvPr id="8" name="Picture 11" descr="IMG_5366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276600" y="1341438"/>
            <a:ext cx="2374900" cy="2952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1040" descr="ZCU_logoFELcmyk_2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79388" y="188913"/>
            <a:ext cx="1920875" cy="971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altLang="cs-CZ" sz="2900" dirty="0" smtClean="0">
                <a:latin typeface="Times New Roman" pitchFamily="18" charset="0"/>
                <a:cs typeface="Times New Roman" pitchFamily="18" charset="0"/>
              </a:rPr>
              <a:t>Koaxiální přepěťové ochrany</a:t>
            </a:r>
            <a:endParaRPr lang="cs-CZ" altLang="cs-CZ" sz="29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Zástupný symbol pro obsah 3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>
              <a:lnSpc>
                <a:spcPct val="105000"/>
              </a:lnSpc>
              <a:buNone/>
              <a:defRPr/>
            </a:pPr>
            <a:r>
              <a:rPr lang="cs-CZ" altLang="cs-CZ" sz="2000" b="1" dirty="0" smtClean="0">
                <a:latin typeface="Times New Roman" pitchFamily="18" charset="0"/>
                <a:cs typeface="Times New Roman" pitchFamily="18" charset="0"/>
              </a:rPr>
              <a:t>Koaxiální přepěťové ochrany</a:t>
            </a:r>
          </a:p>
          <a:p>
            <a:pPr algn="just">
              <a:lnSpc>
                <a:spcPct val="105000"/>
              </a:lnSpc>
              <a:defRPr/>
            </a:pPr>
            <a:r>
              <a:rPr lang="cs-CZ" altLang="cs-CZ" sz="2000" dirty="0" smtClean="0">
                <a:latin typeface="Times New Roman" pitchFamily="18" charset="0"/>
                <a:cs typeface="Times New Roman" pitchFamily="18" charset="0"/>
              </a:rPr>
              <a:t>se obvykle používají k ochraně vstupních zařízení radiotechnických prostředků, tj. antén, anténních konvertorů, anténních svodů a napáječů, svodů "</a:t>
            </a:r>
            <a:r>
              <a:rPr lang="cs-CZ" altLang="cs-CZ" sz="2000" dirty="0" err="1" smtClean="0">
                <a:latin typeface="Times New Roman" pitchFamily="18" charset="0"/>
                <a:cs typeface="Times New Roman" pitchFamily="18" charset="0"/>
              </a:rPr>
              <a:t>mezifrekvenčních</a:t>
            </a:r>
            <a:r>
              <a:rPr lang="cs-CZ" altLang="cs-CZ" sz="2000" dirty="0" smtClean="0">
                <a:latin typeface="Times New Roman" pitchFamily="18" charset="0"/>
                <a:cs typeface="Times New Roman" pitchFamily="18" charset="0"/>
              </a:rPr>
              <a:t>" a nebo demodulovaných datových signálů. Dále se používají k ochraně páteřních počítačových sítí, TV a VIDEO rozvodů (pokud jsou realizovány koaxiálními kabely) a vstupů individuálních TV, SAT a rozhlasových přijímačů.</a:t>
            </a:r>
          </a:p>
          <a:p>
            <a:pPr algn="just">
              <a:lnSpc>
                <a:spcPct val="105000"/>
              </a:lnSpc>
              <a:defRPr/>
            </a:pPr>
            <a:endParaRPr lang="cs-CZ" altLang="cs-CZ" sz="20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05000"/>
              </a:lnSpc>
              <a:buNone/>
              <a:defRPr/>
            </a:pPr>
            <a:r>
              <a:rPr lang="cs-CZ" altLang="cs-CZ" sz="2000" b="1" dirty="0" smtClean="0">
                <a:latin typeface="Times New Roman" pitchFamily="18" charset="0"/>
                <a:cs typeface="Times New Roman" pitchFamily="18" charset="0"/>
              </a:rPr>
              <a:t>Parametry</a:t>
            </a:r>
          </a:p>
          <a:p>
            <a:pPr>
              <a:lnSpc>
                <a:spcPct val="105000"/>
              </a:lnSpc>
              <a:defRPr/>
            </a:pPr>
            <a:r>
              <a:rPr lang="cs-CZ" altLang="cs-CZ" sz="2000" dirty="0" smtClean="0">
                <a:latin typeface="Times New Roman" pitchFamily="18" charset="0"/>
                <a:cs typeface="Times New Roman" pitchFamily="18" charset="0"/>
              </a:rPr>
              <a:t>Činitel útlumu</a:t>
            </a:r>
          </a:p>
          <a:p>
            <a:pPr>
              <a:lnSpc>
                <a:spcPct val="105000"/>
              </a:lnSpc>
              <a:defRPr/>
            </a:pPr>
            <a:r>
              <a:rPr lang="cs-CZ" altLang="cs-CZ" sz="2000" dirty="0" smtClean="0">
                <a:latin typeface="Times New Roman" pitchFamily="18" charset="0"/>
                <a:cs typeface="Times New Roman" pitchFamily="18" charset="0"/>
              </a:rPr>
              <a:t>Činitel zpětného odrazu (přizpůsobení)</a:t>
            </a:r>
          </a:p>
          <a:p>
            <a:pPr>
              <a:lnSpc>
                <a:spcPct val="105000"/>
              </a:lnSpc>
              <a:defRPr/>
            </a:pPr>
            <a:r>
              <a:rPr lang="cs-CZ" altLang="cs-CZ" sz="2000" dirty="0" smtClean="0">
                <a:latin typeface="Times New Roman" pitchFamily="18" charset="0"/>
                <a:cs typeface="Times New Roman" pitchFamily="18" charset="0"/>
              </a:rPr>
              <a:t>Pracovní šířka pásma</a:t>
            </a:r>
          </a:p>
          <a:p>
            <a:pPr>
              <a:lnSpc>
                <a:spcPct val="105000"/>
              </a:lnSpc>
              <a:defRPr/>
            </a:pPr>
            <a:r>
              <a:rPr lang="cs-CZ" altLang="cs-CZ" sz="2000" dirty="0" smtClean="0">
                <a:latin typeface="Times New Roman" pitchFamily="18" charset="0"/>
                <a:cs typeface="Times New Roman" pitchFamily="18" charset="0"/>
              </a:rPr>
              <a:t>Třída ochrany </a:t>
            </a:r>
          </a:p>
          <a:p>
            <a:pPr>
              <a:defRPr/>
            </a:pPr>
            <a:endParaRPr lang="cs-CZ" altLang="cs-CZ" sz="20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cs-CZ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altLang="cs-CZ" sz="2900" dirty="0" smtClean="0">
                <a:latin typeface="Times New Roman" pitchFamily="18" charset="0"/>
                <a:cs typeface="Times New Roman" pitchFamily="18" charset="0"/>
              </a:rPr>
              <a:t>Koaxiální přepěťová ochrana </a:t>
            </a:r>
            <a:r>
              <a:rPr lang="cs-CZ" altLang="cs-CZ" sz="2900" dirty="0" err="1" smtClean="0">
                <a:latin typeface="Times New Roman" pitchFamily="18" charset="0"/>
                <a:cs typeface="Times New Roman" pitchFamily="18" charset="0"/>
              </a:rPr>
              <a:t>Axing</a:t>
            </a:r>
            <a:r>
              <a:rPr lang="cs-CZ" altLang="cs-CZ" sz="2900" dirty="0" smtClean="0">
                <a:latin typeface="Times New Roman" pitchFamily="18" charset="0"/>
                <a:cs typeface="Times New Roman" pitchFamily="18" charset="0"/>
              </a:rPr>
              <a:t> SZU 6 </a:t>
            </a:r>
            <a:endParaRPr lang="cs-CZ" altLang="cs-CZ" sz="29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Zástupný symbol pro obsah 3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marL="342900" indent="-342900">
              <a:spcBef>
                <a:spcPct val="20000"/>
              </a:spcBef>
              <a:buSzPct val="75000"/>
            </a:pPr>
            <a:r>
              <a:rPr lang="cs-CZ" altLang="cs-CZ" sz="2000" b="1" dirty="0" smtClean="0">
                <a:latin typeface="Times New Roman" pitchFamily="18" charset="0"/>
                <a:cs typeface="Times New Roman" pitchFamily="18" charset="0"/>
              </a:rPr>
              <a:t>vstup/výstup</a:t>
            </a:r>
            <a:r>
              <a:rPr lang="cs-CZ" altLang="cs-CZ" sz="2000" dirty="0" smtClean="0">
                <a:latin typeface="Times New Roman" pitchFamily="18" charset="0"/>
                <a:cs typeface="Times New Roman" pitchFamily="18" charset="0"/>
              </a:rPr>
              <a:t>...F konektory, nebo IEC konektory</a:t>
            </a:r>
          </a:p>
          <a:p>
            <a:pPr marL="342900" indent="-342900">
              <a:spcBef>
                <a:spcPct val="20000"/>
              </a:spcBef>
              <a:buSzPct val="75000"/>
            </a:pPr>
            <a:r>
              <a:rPr lang="cs-CZ" altLang="cs-CZ" sz="2000" b="1" dirty="0" smtClean="0">
                <a:latin typeface="Times New Roman" pitchFamily="18" charset="0"/>
                <a:cs typeface="Times New Roman" pitchFamily="18" charset="0"/>
              </a:rPr>
              <a:t>frekvenční rozsah</a:t>
            </a:r>
            <a:r>
              <a:rPr lang="cs-CZ" altLang="cs-CZ" sz="2000" dirty="0" smtClean="0">
                <a:latin typeface="Times New Roman" pitchFamily="18" charset="0"/>
                <a:cs typeface="Times New Roman" pitchFamily="18" charset="0"/>
              </a:rPr>
              <a:t>...5-2500MHz</a:t>
            </a:r>
          </a:p>
          <a:p>
            <a:pPr marL="342900" indent="-342900">
              <a:spcBef>
                <a:spcPct val="20000"/>
              </a:spcBef>
              <a:buSzPct val="75000"/>
            </a:pPr>
            <a:r>
              <a:rPr lang="cs-CZ" altLang="cs-CZ" sz="2000" b="1" dirty="0" smtClean="0">
                <a:latin typeface="Times New Roman" pitchFamily="18" charset="0"/>
                <a:cs typeface="Times New Roman" pitchFamily="18" charset="0"/>
              </a:rPr>
              <a:t>průchozí útlum</a:t>
            </a:r>
            <a:r>
              <a:rPr lang="cs-CZ" altLang="cs-CZ" sz="2000" dirty="0" smtClean="0">
                <a:latin typeface="Times New Roman" pitchFamily="18" charset="0"/>
                <a:cs typeface="Times New Roman" pitchFamily="18" charset="0"/>
              </a:rPr>
              <a:t>...0,5dB</a:t>
            </a:r>
          </a:p>
          <a:p>
            <a:pPr marL="342900" indent="-342900">
              <a:spcBef>
                <a:spcPct val="20000"/>
              </a:spcBef>
              <a:buSzPct val="75000"/>
            </a:pPr>
            <a:r>
              <a:rPr lang="cs-CZ" altLang="cs-CZ" sz="2000" b="1" dirty="0" smtClean="0">
                <a:latin typeface="Times New Roman" pitchFamily="18" charset="0"/>
                <a:cs typeface="Times New Roman" pitchFamily="18" charset="0"/>
              </a:rPr>
              <a:t>průchozí pro signály</a:t>
            </a:r>
            <a:r>
              <a:rPr lang="cs-CZ" altLang="cs-CZ" sz="2000" dirty="0" smtClean="0">
                <a:latin typeface="Times New Roman" pitchFamily="18" charset="0"/>
                <a:cs typeface="Times New Roman" pitchFamily="18" charset="0"/>
              </a:rPr>
              <a:t>...22kHz a </a:t>
            </a:r>
            <a:r>
              <a:rPr lang="cs-CZ" altLang="cs-CZ" sz="2000" dirty="0" err="1" smtClean="0">
                <a:latin typeface="Times New Roman" pitchFamily="18" charset="0"/>
                <a:cs typeface="Times New Roman" pitchFamily="18" charset="0"/>
              </a:rPr>
              <a:t>DiSEqC</a:t>
            </a:r>
            <a:r>
              <a:rPr lang="cs-CZ" altLang="cs-CZ" sz="2000" dirty="0" smtClean="0"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pPr marL="342900" indent="-342900">
              <a:spcBef>
                <a:spcPct val="20000"/>
              </a:spcBef>
              <a:buSzPct val="75000"/>
            </a:pPr>
            <a:r>
              <a:rPr lang="cs-CZ" altLang="cs-CZ" sz="2000" b="1" dirty="0" smtClean="0">
                <a:latin typeface="Times New Roman" pitchFamily="18" charset="0"/>
                <a:cs typeface="Times New Roman" pitchFamily="18" charset="0"/>
              </a:rPr>
              <a:t>proudový impuls</a:t>
            </a:r>
            <a:r>
              <a:rPr lang="cs-CZ" altLang="cs-CZ" sz="2000" dirty="0" smtClean="0">
                <a:latin typeface="Times New Roman" pitchFamily="18" charset="0"/>
                <a:cs typeface="Times New Roman" pitchFamily="18" charset="0"/>
              </a:rPr>
              <a:t>... </a:t>
            </a:r>
            <a:r>
              <a:rPr lang="cs-CZ" altLang="cs-CZ" sz="2000" dirty="0" err="1" smtClean="0">
                <a:latin typeface="Times New Roman" pitchFamily="18" charset="0"/>
                <a:cs typeface="Times New Roman" pitchFamily="18" charset="0"/>
              </a:rPr>
              <a:t>max</a:t>
            </a:r>
            <a:r>
              <a:rPr lang="cs-CZ" altLang="cs-CZ" sz="2000" dirty="0" smtClean="0">
                <a:latin typeface="Times New Roman" pitchFamily="18" charset="0"/>
                <a:cs typeface="Times New Roman" pitchFamily="18" charset="0"/>
              </a:rPr>
              <a:t> 4,5kA (8/20us)</a:t>
            </a:r>
          </a:p>
          <a:p>
            <a:pPr marL="342900" indent="-342900" algn="just">
              <a:spcBef>
                <a:spcPct val="20000"/>
              </a:spcBef>
              <a:buSzPct val="75000"/>
            </a:pPr>
            <a:r>
              <a:rPr lang="cs-CZ" altLang="cs-CZ" sz="2000" b="1" dirty="0" smtClean="0">
                <a:latin typeface="Times New Roman" pitchFamily="18" charset="0"/>
                <a:cs typeface="Times New Roman" pitchFamily="18" charset="0"/>
              </a:rPr>
              <a:t>použití</a:t>
            </a:r>
            <a:r>
              <a:rPr lang="cs-CZ" altLang="cs-CZ" sz="2000" dirty="0" smtClean="0">
                <a:latin typeface="Times New Roman" pitchFamily="18" charset="0"/>
                <a:cs typeface="Times New Roman" pitchFamily="18" charset="0"/>
              </a:rPr>
              <a:t>...před libovolným zařízením připojeným na koaxiální kabel, např. televizor, věž, satelitní přijímač, anténní zesilovač apod.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altLang="cs-CZ" sz="2900" dirty="0" smtClean="0">
                <a:latin typeface="Times New Roman" pitchFamily="18" charset="0"/>
                <a:cs typeface="Times New Roman" pitchFamily="18" charset="0"/>
              </a:rPr>
              <a:t>Svodič bleskových proudů </a:t>
            </a:r>
            <a:r>
              <a:rPr lang="cs-CZ" altLang="cs-CZ" sz="2900" dirty="0" err="1" smtClean="0">
                <a:latin typeface="Times New Roman" pitchFamily="18" charset="0"/>
                <a:cs typeface="Times New Roman" pitchFamily="18" charset="0"/>
              </a:rPr>
              <a:t>Kathrein</a:t>
            </a:r>
            <a:r>
              <a:rPr lang="cs-CZ" altLang="cs-CZ" sz="2900" dirty="0" smtClean="0">
                <a:latin typeface="Times New Roman" pitchFamily="18" charset="0"/>
                <a:cs typeface="Times New Roman" pitchFamily="18" charset="0"/>
              </a:rPr>
              <a:t> KAZ 12 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marL="342900" indent="-342900">
              <a:spcBef>
                <a:spcPct val="20000"/>
              </a:spcBef>
              <a:buSzPct val="75000"/>
            </a:pPr>
            <a:r>
              <a:rPr lang="cs-CZ" altLang="cs-CZ" sz="2000" b="1" dirty="0" smtClean="0">
                <a:latin typeface="Times New Roman" pitchFamily="18" charset="0"/>
                <a:cs typeface="Times New Roman" pitchFamily="18" charset="0"/>
              </a:rPr>
              <a:t>vstup/výstup</a:t>
            </a:r>
            <a:r>
              <a:rPr lang="cs-CZ" altLang="cs-CZ" sz="2000" dirty="0" smtClean="0">
                <a:latin typeface="Times New Roman" pitchFamily="18" charset="0"/>
                <a:cs typeface="Times New Roman" pitchFamily="18" charset="0"/>
              </a:rPr>
              <a:t>...F konektory</a:t>
            </a:r>
          </a:p>
          <a:p>
            <a:pPr marL="342900" indent="-342900">
              <a:spcBef>
                <a:spcPct val="20000"/>
              </a:spcBef>
              <a:buSzPct val="75000"/>
            </a:pPr>
            <a:r>
              <a:rPr lang="cs-CZ" altLang="cs-CZ" sz="2000" b="1" dirty="0" smtClean="0">
                <a:latin typeface="Times New Roman" pitchFamily="18" charset="0"/>
                <a:cs typeface="Times New Roman" pitchFamily="18" charset="0"/>
              </a:rPr>
              <a:t>frekvenční rozsah</a:t>
            </a:r>
            <a:r>
              <a:rPr lang="cs-CZ" altLang="cs-CZ" sz="2000" dirty="0" smtClean="0">
                <a:latin typeface="Times New Roman" pitchFamily="18" charset="0"/>
                <a:cs typeface="Times New Roman" pitchFamily="18" charset="0"/>
              </a:rPr>
              <a:t>...0-2400MHz</a:t>
            </a:r>
          </a:p>
          <a:p>
            <a:pPr marL="342900" indent="-342900">
              <a:spcBef>
                <a:spcPct val="20000"/>
              </a:spcBef>
              <a:buSzPct val="75000"/>
            </a:pPr>
            <a:r>
              <a:rPr lang="cs-CZ" altLang="cs-CZ" sz="2000" b="1" dirty="0" smtClean="0">
                <a:latin typeface="Times New Roman" pitchFamily="18" charset="0"/>
                <a:cs typeface="Times New Roman" pitchFamily="18" charset="0"/>
              </a:rPr>
              <a:t>průchozí útlum</a:t>
            </a:r>
            <a:r>
              <a:rPr lang="cs-CZ" altLang="cs-CZ" sz="2000" dirty="0" smtClean="0">
                <a:latin typeface="Times New Roman" pitchFamily="18" charset="0"/>
                <a:cs typeface="Times New Roman" pitchFamily="18" charset="0"/>
              </a:rPr>
              <a:t>...0,5dB</a:t>
            </a:r>
          </a:p>
          <a:p>
            <a:pPr marL="342900" indent="-342900">
              <a:spcBef>
                <a:spcPct val="20000"/>
              </a:spcBef>
              <a:buSzPct val="75000"/>
            </a:pPr>
            <a:r>
              <a:rPr lang="cs-CZ" altLang="cs-CZ" sz="2000" b="1" dirty="0" smtClean="0">
                <a:latin typeface="Times New Roman" pitchFamily="18" charset="0"/>
                <a:cs typeface="Times New Roman" pitchFamily="18" charset="0"/>
              </a:rPr>
              <a:t>průchozí pro signály 22kHz a </a:t>
            </a:r>
            <a:r>
              <a:rPr lang="cs-CZ" altLang="cs-CZ" sz="2000" b="1" dirty="0" err="1" smtClean="0">
                <a:latin typeface="Times New Roman" pitchFamily="18" charset="0"/>
                <a:cs typeface="Times New Roman" pitchFamily="18" charset="0"/>
              </a:rPr>
              <a:t>DiSEqC</a:t>
            </a:r>
            <a:endParaRPr lang="cs-CZ" altLang="cs-CZ" sz="2000" b="1" dirty="0" smtClean="0"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spcBef>
                <a:spcPct val="20000"/>
              </a:spcBef>
              <a:buSzPct val="75000"/>
            </a:pPr>
            <a:r>
              <a:rPr lang="cs-CZ" altLang="cs-CZ" sz="2000" b="1" dirty="0" smtClean="0">
                <a:latin typeface="Times New Roman" pitchFamily="18" charset="0"/>
                <a:cs typeface="Times New Roman" pitchFamily="18" charset="0"/>
              </a:rPr>
              <a:t>útlum stínění</a:t>
            </a:r>
            <a:r>
              <a:rPr lang="cs-CZ" altLang="cs-CZ" sz="2000" dirty="0" smtClean="0">
                <a:latin typeface="Times New Roman" pitchFamily="18" charset="0"/>
                <a:cs typeface="Times New Roman" pitchFamily="18" charset="0"/>
              </a:rPr>
              <a:t>...50-300MHz &gt;85dB, 300-470MHz &gt;80dB, 470-1000MHz &gt;75dB, 1000-2400MHz &gt;55dB</a:t>
            </a:r>
            <a:endParaRPr lang="cs-CZ" altLang="cs-CZ" sz="2000" b="1" dirty="0" smtClean="0"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spcBef>
                <a:spcPct val="20000"/>
              </a:spcBef>
              <a:buSzPct val="75000"/>
            </a:pPr>
            <a:r>
              <a:rPr lang="cs-CZ" altLang="cs-CZ" sz="2000" b="1" dirty="0" smtClean="0">
                <a:latin typeface="Times New Roman" pitchFamily="18" charset="0"/>
                <a:cs typeface="Times New Roman" pitchFamily="18" charset="0"/>
              </a:rPr>
              <a:t>jmenovité napětí</a:t>
            </a:r>
            <a:r>
              <a:rPr lang="cs-CZ" altLang="cs-CZ" sz="2000" dirty="0" smtClean="0">
                <a:latin typeface="Times New Roman" pitchFamily="18" charset="0"/>
                <a:cs typeface="Times New Roman" pitchFamily="18" charset="0"/>
              </a:rPr>
              <a:t>...60V DC</a:t>
            </a:r>
          </a:p>
          <a:p>
            <a:pPr marL="342900" indent="-342900">
              <a:spcBef>
                <a:spcPct val="20000"/>
              </a:spcBef>
              <a:buSzPct val="75000"/>
            </a:pPr>
            <a:r>
              <a:rPr lang="cs-CZ" altLang="cs-CZ" sz="2000" b="1" dirty="0" err="1" smtClean="0">
                <a:latin typeface="Times New Roman" pitchFamily="18" charset="0"/>
                <a:cs typeface="Times New Roman" pitchFamily="18" charset="0"/>
              </a:rPr>
              <a:t>max</a:t>
            </a:r>
            <a:r>
              <a:rPr lang="cs-CZ" altLang="cs-CZ" sz="2000" b="1" dirty="0" smtClean="0">
                <a:latin typeface="Times New Roman" pitchFamily="18" charset="0"/>
                <a:cs typeface="Times New Roman" pitchFamily="18" charset="0"/>
              </a:rPr>
              <a:t> proud</a:t>
            </a:r>
            <a:r>
              <a:rPr lang="cs-CZ" altLang="cs-CZ" sz="2000" dirty="0" smtClean="0">
                <a:latin typeface="Times New Roman" pitchFamily="18" charset="0"/>
                <a:cs typeface="Times New Roman" pitchFamily="18" charset="0"/>
              </a:rPr>
              <a:t>...2A</a:t>
            </a:r>
          </a:p>
          <a:p>
            <a:pPr marL="342900" indent="-342900">
              <a:spcBef>
                <a:spcPct val="20000"/>
              </a:spcBef>
              <a:buSzPct val="75000"/>
            </a:pPr>
            <a:r>
              <a:rPr lang="cs-CZ" altLang="cs-CZ" sz="2000" b="1" dirty="0" smtClean="0">
                <a:latin typeface="Times New Roman" pitchFamily="18" charset="0"/>
                <a:cs typeface="Times New Roman" pitchFamily="18" charset="0"/>
              </a:rPr>
              <a:t>proudový impuls</a:t>
            </a:r>
            <a:r>
              <a:rPr lang="cs-CZ" altLang="cs-CZ" sz="2000" dirty="0" smtClean="0">
                <a:latin typeface="Times New Roman" pitchFamily="18" charset="0"/>
                <a:cs typeface="Times New Roman" pitchFamily="18" charset="0"/>
              </a:rPr>
              <a:t>...</a:t>
            </a:r>
            <a:r>
              <a:rPr lang="cs-CZ" altLang="cs-CZ" sz="2000" dirty="0" err="1" smtClean="0">
                <a:latin typeface="Times New Roman" pitchFamily="18" charset="0"/>
                <a:cs typeface="Times New Roman" pitchFamily="18" charset="0"/>
              </a:rPr>
              <a:t>max</a:t>
            </a:r>
            <a:r>
              <a:rPr lang="cs-CZ" altLang="cs-CZ" sz="2000" dirty="0" smtClean="0">
                <a:latin typeface="Times New Roman" pitchFamily="18" charset="0"/>
                <a:cs typeface="Times New Roman" pitchFamily="18" charset="0"/>
              </a:rPr>
              <a:t> 5kA (10/350us)</a:t>
            </a:r>
          </a:p>
          <a:p>
            <a:pPr marL="342900" indent="-342900">
              <a:spcBef>
                <a:spcPct val="20000"/>
              </a:spcBef>
              <a:buSzPct val="75000"/>
            </a:pPr>
            <a:r>
              <a:rPr lang="cs-CZ" altLang="cs-CZ" sz="2000" b="1" dirty="0" smtClean="0">
                <a:latin typeface="Times New Roman" pitchFamily="18" charset="0"/>
                <a:cs typeface="Times New Roman" pitchFamily="18" charset="0"/>
              </a:rPr>
              <a:t>proudový impuls</a:t>
            </a:r>
            <a:r>
              <a:rPr lang="cs-CZ" altLang="cs-CZ" sz="2000" dirty="0" smtClean="0">
                <a:latin typeface="Times New Roman" pitchFamily="18" charset="0"/>
                <a:cs typeface="Times New Roman" pitchFamily="18" charset="0"/>
              </a:rPr>
              <a:t>...</a:t>
            </a:r>
            <a:r>
              <a:rPr lang="cs-CZ" altLang="cs-CZ" sz="2000" dirty="0" err="1" smtClean="0">
                <a:latin typeface="Times New Roman" pitchFamily="18" charset="0"/>
                <a:cs typeface="Times New Roman" pitchFamily="18" charset="0"/>
              </a:rPr>
              <a:t>max</a:t>
            </a:r>
            <a:r>
              <a:rPr lang="cs-CZ" altLang="cs-CZ" sz="2000" dirty="0" smtClean="0">
                <a:latin typeface="Times New Roman" pitchFamily="18" charset="0"/>
                <a:cs typeface="Times New Roman" pitchFamily="18" charset="0"/>
              </a:rPr>
              <a:t> 10kA (8/20us)</a:t>
            </a:r>
          </a:p>
          <a:p>
            <a:pPr marL="342900" indent="-342900">
              <a:spcBef>
                <a:spcPct val="20000"/>
              </a:spcBef>
              <a:buSzPct val="75000"/>
            </a:pPr>
            <a:r>
              <a:rPr lang="cs-CZ" altLang="cs-CZ" sz="2000" b="1" dirty="0" smtClean="0">
                <a:latin typeface="Times New Roman" pitchFamily="18" charset="0"/>
                <a:cs typeface="Times New Roman" pitchFamily="18" charset="0"/>
              </a:rPr>
              <a:t>kategorie dle EN 61643-21</a:t>
            </a:r>
            <a:r>
              <a:rPr lang="cs-CZ" altLang="cs-CZ" sz="2000" dirty="0" smtClean="0">
                <a:latin typeface="Times New Roman" pitchFamily="18" charset="0"/>
                <a:cs typeface="Times New Roman" pitchFamily="18" charset="0"/>
              </a:rPr>
              <a:t>...A2/C2/C2/B2/D1</a:t>
            </a:r>
          </a:p>
          <a:p>
            <a:pPr marL="342900" indent="-342900">
              <a:spcBef>
                <a:spcPct val="20000"/>
              </a:spcBef>
              <a:buSzPct val="75000"/>
            </a:pPr>
            <a:r>
              <a:rPr lang="cs-CZ" altLang="cs-CZ" sz="2000" b="1" dirty="0" smtClean="0">
                <a:latin typeface="Times New Roman" pitchFamily="18" charset="0"/>
                <a:cs typeface="Times New Roman" pitchFamily="18" charset="0"/>
              </a:rPr>
              <a:t>pracovní teplota </a:t>
            </a:r>
            <a:r>
              <a:rPr lang="cs-CZ" altLang="cs-CZ" sz="2000" dirty="0" smtClean="0">
                <a:latin typeface="Times New Roman" pitchFamily="18" charset="0"/>
                <a:cs typeface="Times New Roman" pitchFamily="18" charset="0"/>
              </a:rPr>
              <a:t>-40 až +80ºC</a:t>
            </a:r>
          </a:p>
          <a:p>
            <a:pPr marL="342900" indent="-342900">
              <a:spcBef>
                <a:spcPct val="20000"/>
              </a:spcBef>
              <a:buSzPct val="75000"/>
            </a:pPr>
            <a:r>
              <a:rPr lang="cs-CZ" altLang="cs-CZ" sz="2000" b="1" dirty="0" smtClean="0">
                <a:latin typeface="Times New Roman" pitchFamily="18" charset="0"/>
                <a:cs typeface="Times New Roman" pitchFamily="18" charset="0"/>
              </a:rPr>
              <a:t>použití</a:t>
            </a:r>
            <a:r>
              <a:rPr lang="cs-CZ" altLang="cs-CZ" sz="2000" dirty="0" smtClean="0">
                <a:latin typeface="Times New Roman" pitchFamily="18" charset="0"/>
                <a:cs typeface="Times New Roman" pitchFamily="18" charset="0"/>
              </a:rPr>
              <a:t>...na všech vstupních koaxiálních kabelech do objektu</a:t>
            </a:r>
          </a:p>
        </p:txBody>
      </p:sp>
      <p:pic>
        <p:nvPicPr>
          <p:cNvPr id="5" name="Picture 5" descr="C:\Documents and Settings\Viktor\Plocha\pir\prezentace\KAZ 1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929322" y="3214686"/>
            <a:ext cx="2588156" cy="19224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altLang="cs-CZ" sz="2900" dirty="0" smtClean="0">
                <a:latin typeface="Times New Roman" pitchFamily="18" charset="0"/>
                <a:cs typeface="Times New Roman" pitchFamily="18" charset="0"/>
              </a:rPr>
              <a:t>Produkty APC</a:t>
            </a:r>
            <a:endParaRPr lang="cs-CZ" altLang="cs-CZ" sz="29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Zástupný symbol pro obsah 3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>
              <a:buNone/>
              <a:defRPr/>
            </a:pPr>
            <a:r>
              <a:rPr lang="cs-CZ" altLang="cs-CZ" sz="2000" b="1" dirty="0" err="1" smtClean="0">
                <a:latin typeface="Times New Roman" pitchFamily="18" charset="0"/>
                <a:cs typeface="Times New Roman" pitchFamily="18" charset="0"/>
              </a:rPr>
              <a:t>ProtectNet</a:t>
            </a:r>
            <a:endParaRPr lang="cs-CZ" altLang="cs-CZ" sz="2000" b="1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defRPr/>
            </a:pPr>
            <a:r>
              <a:rPr lang="cs-CZ" altLang="cs-CZ" sz="2000" dirty="0" smtClean="0">
                <a:latin typeface="Times New Roman" pitchFamily="18" charset="0"/>
                <a:cs typeface="Times New Roman" pitchFamily="18" charset="0"/>
              </a:rPr>
              <a:t>Nestačí chránit jen přívodní kabely - špičky a rázy mohou zrovna tak proniknout síťovou kabeláží Přepěťová ochrana sítí, sériových a paralelních propojení a telefonních linek pro komplexní ochranu síťového prostředí a PC systémů.</a:t>
            </a:r>
          </a:p>
        </p:txBody>
      </p:sp>
      <p:pic>
        <p:nvPicPr>
          <p:cNvPr id="5" name="Picture 4" descr="ochrana00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5928456" y="3929066"/>
            <a:ext cx="2710730" cy="2286016"/>
          </a:xfrm>
          <a:prstGeom prst="rect">
            <a:avLst/>
          </a:prstGeom>
          <a:noFill/>
        </p:spPr>
      </p:pic>
      <p:graphicFrame>
        <p:nvGraphicFramePr>
          <p:cNvPr id="6" name="Object 6"/>
          <p:cNvGraphicFramePr>
            <a:graphicFrameLocks noChangeAspect="1"/>
          </p:cNvGraphicFramePr>
          <p:nvPr/>
        </p:nvGraphicFramePr>
        <p:xfrm>
          <a:off x="471485" y="3214686"/>
          <a:ext cx="5314962" cy="3076568"/>
        </p:xfrm>
        <a:graphic>
          <a:graphicData uri="http://schemas.openxmlformats.org/presentationml/2006/ole">
            <p:oleObj spid="_x0000_s15362" name="Rastrový obrázek" r:id="rId4" imgW="6095238" imgH="2314286" progId="PBrush">
              <p:embed/>
            </p:oleObj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algn="ctr">
              <a:buNone/>
            </a:pPr>
            <a:endParaRPr lang="cs-CZ" altLang="cs-CZ" sz="2900" dirty="0" smtClean="0">
              <a:latin typeface="+mj-lt"/>
              <a:ea typeface="+mj-ea"/>
              <a:cs typeface="+mj-cs"/>
            </a:endParaRPr>
          </a:p>
          <a:p>
            <a:pPr algn="ctr">
              <a:buNone/>
            </a:pPr>
            <a:endParaRPr lang="cs-CZ" altLang="cs-CZ" sz="2900" dirty="0" smtClean="0">
              <a:latin typeface="+mj-lt"/>
              <a:ea typeface="+mj-ea"/>
              <a:cs typeface="+mj-cs"/>
            </a:endParaRPr>
          </a:p>
          <a:p>
            <a:pPr algn="ctr">
              <a:buNone/>
            </a:pPr>
            <a:endParaRPr lang="cs-CZ" altLang="cs-CZ" sz="2900" dirty="0" smtClean="0">
              <a:latin typeface="+mj-lt"/>
              <a:ea typeface="+mj-ea"/>
              <a:cs typeface="+mj-cs"/>
            </a:endParaRPr>
          </a:p>
          <a:p>
            <a:pPr algn="ctr">
              <a:buNone/>
            </a:pPr>
            <a:r>
              <a:rPr lang="cs-CZ" altLang="cs-CZ" sz="2900" dirty="0" smtClean="0">
                <a:latin typeface="+mj-lt"/>
                <a:ea typeface="+mj-ea"/>
                <a:cs typeface="+mj-cs"/>
              </a:rPr>
              <a:t>Ochrana před atmosférickým přepětím obytných budov – přepěťové ochrany ve slaboproudých rozvodech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altLang="cs-CZ" sz="2900" dirty="0" smtClean="0">
                <a:latin typeface="Times New Roman" pitchFamily="18" charset="0"/>
                <a:cs typeface="Times New Roman" pitchFamily="18" charset="0"/>
              </a:rPr>
              <a:t>Atmosférické přepětí</a:t>
            </a:r>
            <a:endParaRPr lang="cs-CZ" altLang="cs-CZ" sz="29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Zástupný symbol pro obsah 3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147248" cy="5018112"/>
          </a:xfrm>
        </p:spPr>
        <p:txBody>
          <a:bodyPr>
            <a:normAutofit/>
          </a:bodyPr>
          <a:lstStyle/>
          <a:p>
            <a:pPr>
              <a:buNone/>
              <a:defRPr/>
            </a:pPr>
            <a:r>
              <a:rPr lang="cs-CZ" altLang="cs-CZ" sz="2000" b="1" dirty="0" smtClean="0">
                <a:latin typeface="Times New Roman" pitchFamily="18" charset="0"/>
                <a:cs typeface="Times New Roman" pitchFamily="18" charset="0"/>
              </a:rPr>
              <a:t>Vznik přepětí:</a:t>
            </a:r>
          </a:p>
          <a:p>
            <a:pPr>
              <a:defRPr/>
            </a:pPr>
            <a:r>
              <a:rPr lang="cs-CZ" altLang="cs-CZ" sz="2000" dirty="0" smtClean="0">
                <a:latin typeface="Times New Roman" pitchFamily="18" charset="0"/>
                <a:cs typeface="Times New Roman" pitchFamily="18" charset="0"/>
              </a:rPr>
              <a:t>Naše planeta se chová jako sférický kondenzátor .</a:t>
            </a:r>
          </a:p>
          <a:p>
            <a:pPr>
              <a:defRPr/>
            </a:pPr>
            <a:r>
              <a:rPr lang="cs-CZ" altLang="cs-CZ" sz="2000" dirty="0" smtClean="0">
                <a:latin typeface="Times New Roman" pitchFamily="18" charset="0"/>
                <a:cs typeface="Times New Roman" pitchFamily="18" charset="0"/>
              </a:rPr>
              <a:t>Dochází k výbojům mezi atmosférou a povrchem – vznik blesku.</a:t>
            </a:r>
          </a:p>
          <a:p>
            <a:pPr>
              <a:buNone/>
              <a:defRPr/>
            </a:pPr>
            <a:r>
              <a:rPr lang="cs-CZ" altLang="cs-CZ" sz="2000" b="1" dirty="0" smtClean="0">
                <a:latin typeface="Times New Roman" pitchFamily="18" charset="0"/>
                <a:cs typeface="Times New Roman" pitchFamily="18" charset="0"/>
              </a:rPr>
              <a:t>Projevy blesků </a:t>
            </a:r>
          </a:p>
          <a:p>
            <a:pPr>
              <a:defRPr/>
            </a:pPr>
            <a:r>
              <a:rPr lang="cs-CZ" altLang="cs-CZ" sz="2000" dirty="0" smtClean="0">
                <a:latin typeface="Times New Roman" pitchFamily="18" charset="0"/>
                <a:cs typeface="Times New Roman" pitchFamily="18" charset="0"/>
              </a:rPr>
              <a:t>bleskový proud</a:t>
            </a:r>
          </a:p>
        </p:txBody>
      </p:sp>
      <p:pic>
        <p:nvPicPr>
          <p:cNvPr id="5" name="Picture 4" descr="Bez názvu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27364" y="2428868"/>
            <a:ext cx="5775300" cy="38608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altLang="cs-CZ" sz="2900" dirty="0" smtClean="0">
                <a:latin typeface="Times New Roman" pitchFamily="18" charset="0"/>
                <a:cs typeface="Times New Roman" pitchFamily="18" charset="0"/>
              </a:rPr>
              <a:t>Přepěťové ochrany</a:t>
            </a:r>
            <a:endParaRPr lang="cs-CZ" altLang="cs-CZ" sz="29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Zástupný symbol pro obsah 3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147248" cy="5018112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cs-CZ" altLang="cs-CZ" sz="2000" dirty="0" smtClean="0">
                <a:latin typeface="Times New Roman" pitchFamily="18" charset="0"/>
                <a:cs typeface="Times New Roman" pitchFamily="18" charset="0"/>
              </a:rPr>
              <a:t>Přímý úder blesku a vznik indukovaného napětí v okolí svodu.</a:t>
            </a:r>
          </a:p>
          <a:p>
            <a:pPr>
              <a:buNone/>
              <a:defRPr/>
            </a:pPr>
            <a:endParaRPr lang="cs-CZ" altLang="cs-CZ" sz="2000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500034" y="1643050"/>
            <a:ext cx="8143932" cy="4587884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altLang="cs-CZ" sz="2900" dirty="0" smtClean="0">
                <a:latin typeface="Times New Roman" pitchFamily="18" charset="0"/>
                <a:cs typeface="Times New Roman" pitchFamily="18" charset="0"/>
              </a:rPr>
              <a:t>Jednoduché přepěťové ochrany</a:t>
            </a:r>
            <a:endParaRPr lang="cs-CZ" altLang="cs-CZ" sz="29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Zástupný symbol pro obsah 3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147248" cy="5018112"/>
          </a:xfrm>
        </p:spPr>
        <p:txBody>
          <a:bodyPr>
            <a:normAutofit/>
          </a:bodyPr>
          <a:lstStyle/>
          <a:p>
            <a:pPr algn="just">
              <a:buNone/>
              <a:defRPr/>
            </a:pPr>
            <a:r>
              <a:rPr lang="cs-CZ" altLang="cs-CZ" sz="2000" b="1" dirty="0" smtClean="0">
                <a:latin typeface="Times New Roman" pitchFamily="18" charset="0"/>
                <a:cs typeface="Times New Roman" pitchFamily="18" charset="0"/>
              </a:rPr>
              <a:t>Jiskřiště</a:t>
            </a:r>
          </a:p>
          <a:p>
            <a:pPr algn="just">
              <a:defRPr/>
            </a:pPr>
            <a:r>
              <a:rPr lang="cs-CZ" altLang="cs-CZ" sz="2000" dirty="0" smtClean="0">
                <a:latin typeface="Times New Roman" pitchFamily="18" charset="0"/>
                <a:cs typeface="Times New Roman" pitchFamily="18" charset="0"/>
              </a:rPr>
              <a:t>Je to napěťově závislý nelineární prvek pracující na principu elektrického výboje v plynném prostředí.</a:t>
            </a:r>
          </a:p>
          <a:p>
            <a:pPr algn="just">
              <a:buNone/>
              <a:defRPr/>
            </a:pPr>
            <a:r>
              <a:rPr lang="cs-CZ" altLang="cs-CZ" sz="2000" b="1" dirty="0" smtClean="0">
                <a:latin typeface="Times New Roman" pitchFamily="18" charset="0"/>
                <a:cs typeface="Times New Roman" pitchFamily="18" charset="0"/>
              </a:rPr>
              <a:t>Bleskojistky</a:t>
            </a:r>
          </a:p>
          <a:p>
            <a:pPr algn="just">
              <a:defRPr/>
            </a:pPr>
            <a:r>
              <a:rPr lang="cs-CZ" altLang="cs-CZ" sz="2000" dirty="0" smtClean="0">
                <a:latin typeface="Times New Roman" pitchFamily="18" charset="0"/>
                <a:cs typeface="Times New Roman" pitchFamily="18" charset="0"/>
              </a:rPr>
              <a:t>Bleskojistky jsou zapouzdřená a plynem (argonem nebo neonem) plněná ochranná jiskřiště.</a:t>
            </a:r>
          </a:p>
          <a:p>
            <a:pPr algn="just">
              <a:buNone/>
              <a:defRPr/>
            </a:pPr>
            <a:r>
              <a:rPr lang="cs-CZ" altLang="cs-CZ" sz="2000" b="1" dirty="0" err="1" smtClean="0">
                <a:latin typeface="Times New Roman" pitchFamily="18" charset="0"/>
                <a:cs typeface="Times New Roman" pitchFamily="18" charset="0"/>
              </a:rPr>
              <a:t>Diaky</a:t>
            </a:r>
            <a:r>
              <a:rPr lang="cs-CZ" altLang="cs-CZ" sz="2000" b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cs-CZ" altLang="cs-CZ" sz="2000" b="1" dirty="0" err="1" smtClean="0">
                <a:latin typeface="Times New Roman" pitchFamily="18" charset="0"/>
                <a:cs typeface="Times New Roman" pitchFamily="18" charset="0"/>
              </a:rPr>
              <a:t>triaky</a:t>
            </a:r>
            <a:r>
              <a:rPr lang="cs-CZ" altLang="cs-CZ" sz="2000" b="1" dirty="0" smtClean="0">
                <a:latin typeface="Times New Roman" pitchFamily="18" charset="0"/>
                <a:cs typeface="Times New Roman" pitchFamily="18" charset="0"/>
              </a:rPr>
              <a:t>, tyristory, </a:t>
            </a:r>
            <a:r>
              <a:rPr lang="cs-CZ" altLang="cs-CZ" sz="2000" b="1" dirty="0" err="1" smtClean="0">
                <a:latin typeface="Times New Roman" pitchFamily="18" charset="0"/>
                <a:cs typeface="Times New Roman" pitchFamily="18" charset="0"/>
              </a:rPr>
              <a:t>Zenerovy</a:t>
            </a:r>
            <a:r>
              <a:rPr lang="cs-CZ" altLang="cs-CZ" sz="2000" b="1" dirty="0" smtClean="0">
                <a:latin typeface="Times New Roman" pitchFamily="18" charset="0"/>
                <a:cs typeface="Times New Roman" pitchFamily="18" charset="0"/>
              </a:rPr>
              <a:t> diody…</a:t>
            </a:r>
          </a:p>
          <a:p>
            <a:pPr algn="just">
              <a:buNone/>
              <a:defRPr/>
            </a:pPr>
            <a:r>
              <a:rPr lang="cs-CZ" altLang="cs-CZ" sz="2000" b="1" dirty="0" smtClean="0">
                <a:latin typeface="Times New Roman" pitchFamily="18" charset="0"/>
                <a:cs typeface="Times New Roman" pitchFamily="18" charset="0"/>
              </a:rPr>
              <a:t>Varistory</a:t>
            </a:r>
          </a:p>
          <a:p>
            <a:pPr>
              <a:buNone/>
              <a:defRPr/>
            </a:pPr>
            <a:endParaRPr lang="cs-CZ" altLang="cs-CZ" sz="2000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357422" y="4286256"/>
            <a:ext cx="2374193" cy="1881191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</p:pic>
      <p:pic>
        <p:nvPicPr>
          <p:cNvPr id="6" name="Picture 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214942" y="3429000"/>
            <a:ext cx="3419484" cy="2839393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</p:pic>
      <p:pic>
        <p:nvPicPr>
          <p:cNvPr id="8" name="Picture 8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00034" y="4197378"/>
            <a:ext cx="1571636" cy="2084368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altLang="cs-CZ" sz="2900" dirty="0" smtClean="0">
                <a:latin typeface="Times New Roman" pitchFamily="18" charset="0"/>
                <a:cs typeface="Times New Roman" pitchFamily="18" charset="0"/>
              </a:rPr>
              <a:t>Zóny přepěťové ochrany</a:t>
            </a:r>
            <a:endParaRPr lang="cs-CZ" altLang="cs-CZ" sz="29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Zástupný symbol pro obsah 3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147248" cy="5018112"/>
          </a:xfrm>
        </p:spPr>
        <p:txBody>
          <a:bodyPr>
            <a:normAutofit/>
          </a:bodyPr>
          <a:lstStyle/>
          <a:p>
            <a:pPr marL="457200" indent="-457200">
              <a:spcBef>
                <a:spcPct val="50000"/>
              </a:spcBef>
            </a:pPr>
            <a:r>
              <a:rPr lang="cs-CZ" altLang="cs-CZ" sz="2000" dirty="0" smtClean="0">
                <a:latin typeface="Times New Roman" pitchFamily="18" charset="0"/>
                <a:cs typeface="Times New Roman" pitchFamily="18" charset="0"/>
              </a:rPr>
              <a:t>ZBO 0A </a:t>
            </a:r>
          </a:p>
          <a:p>
            <a:pPr marL="457200" indent="-457200">
              <a:spcBef>
                <a:spcPct val="50000"/>
              </a:spcBef>
            </a:pPr>
            <a:r>
              <a:rPr lang="cs-CZ" altLang="cs-CZ" sz="2000" dirty="0" smtClean="0">
                <a:latin typeface="Times New Roman" pitchFamily="18" charset="0"/>
                <a:cs typeface="Times New Roman" pitchFamily="18" charset="0"/>
              </a:rPr>
              <a:t>ZBO 0B</a:t>
            </a:r>
          </a:p>
          <a:p>
            <a:pPr marL="457200" indent="-457200">
              <a:spcBef>
                <a:spcPct val="50000"/>
              </a:spcBef>
            </a:pPr>
            <a:r>
              <a:rPr lang="cs-CZ" altLang="cs-CZ" sz="2000" dirty="0" smtClean="0">
                <a:latin typeface="Times New Roman" pitchFamily="18" charset="0"/>
                <a:cs typeface="Times New Roman" pitchFamily="18" charset="0"/>
              </a:rPr>
              <a:t>ZBO 1</a:t>
            </a:r>
          </a:p>
          <a:p>
            <a:pPr marL="457200" indent="-457200">
              <a:spcBef>
                <a:spcPct val="50000"/>
              </a:spcBef>
            </a:pPr>
            <a:r>
              <a:rPr lang="cs-CZ" altLang="cs-CZ" sz="2000" dirty="0" smtClean="0">
                <a:latin typeface="Times New Roman" pitchFamily="18" charset="0"/>
                <a:cs typeface="Times New Roman" pitchFamily="18" charset="0"/>
              </a:rPr>
              <a:t>ZBO 2</a:t>
            </a:r>
          </a:p>
        </p:txBody>
      </p:sp>
      <p:pic>
        <p:nvPicPr>
          <p:cNvPr id="7" name="Picture 1031" descr="C:\Documents and Settings\Viktor\Plocha\pir\obr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00232" y="2054935"/>
            <a:ext cx="6681798" cy="4210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altLang="cs-CZ" sz="2900" dirty="0" smtClean="0">
                <a:latin typeface="Times New Roman" pitchFamily="18" charset="0"/>
                <a:cs typeface="Times New Roman" pitchFamily="18" charset="0"/>
              </a:rPr>
              <a:t>Stupně přepěťové ochrany – kategorie přepětí</a:t>
            </a:r>
            <a:endParaRPr lang="cs-CZ" altLang="cs-CZ" sz="29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4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500034" y="1219200"/>
            <a:ext cx="8143932" cy="5018088"/>
          </a:xfr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altLang="cs-CZ" sz="2900" dirty="0" smtClean="0">
                <a:latin typeface="Times New Roman" pitchFamily="18" charset="0"/>
                <a:cs typeface="Times New Roman" pitchFamily="18" charset="0"/>
              </a:rPr>
              <a:t>Stupně přepěťové ochrany</a:t>
            </a:r>
            <a:endParaRPr lang="cs-CZ" altLang="cs-CZ" sz="29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Zástupný symbol pro obsah 3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>
              <a:buNone/>
            </a:pPr>
            <a:r>
              <a:rPr lang="cs-CZ" altLang="cs-CZ" sz="2000" b="1" dirty="0" smtClean="0">
                <a:latin typeface="Times New Roman" pitchFamily="18" charset="0"/>
                <a:cs typeface="Times New Roman" pitchFamily="18" charset="0"/>
              </a:rPr>
              <a:t>Hrubá přepěťová ochrana typ B</a:t>
            </a:r>
          </a:p>
          <a:p>
            <a:r>
              <a:rPr lang="cs-CZ" altLang="cs-CZ" sz="2000" dirty="0" smtClean="0">
                <a:latin typeface="Times New Roman" pitchFamily="18" charset="0"/>
                <a:cs typeface="Times New Roman" pitchFamily="18" charset="0"/>
              </a:rPr>
              <a:t>použití u přechodu kabelu z nechráněného do chráněného prostředí</a:t>
            </a:r>
          </a:p>
          <a:p>
            <a:r>
              <a:rPr lang="cs-CZ" altLang="cs-CZ" sz="2000" dirty="0" smtClean="0">
                <a:latin typeface="Times New Roman" pitchFamily="18" charset="0"/>
                <a:cs typeface="Times New Roman" pitchFamily="18" charset="0"/>
              </a:rPr>
              <a:t>využití jiskřišť, bleskojistek</a:t>
            </a:r>
          </a:p>
          <a:p>
            <a:pPr>
              <a:buNone/>
            </a:pPr>
            <a:r>
              <a:rPr lang="cs-CZ" altLang="cs-CZ" sz="2000" b="1" dirty="0" smtClean="0">
                <a:latin typeface="Times New Roman" pitchFamily="18" charset="0"/>
                <a:cs typeface="Times New Roman" pitchFamily="18" charset="0"/>
              </a:rPr>
              <a:t>Přepěťové ochrany 2. stupně (svodiče přepětí)</a:t>
            </a:r>
          </a:p>
          <a:p>
            <a:r>
              <a:rPr lang="cs-CZ" altLang="cs-CZ" sz="2000" dirty="0" smtClean="0">
                <a:latin typeface="Times New Roman" pitchFamily="18" charset="0"/>
                <a:cs typeface="Times New Roman" pitchFamily="18" charset="0"/>
              </a:rPr>
              <a:t>třída C – střední přepěťová ochrana</a:t>
            </a:r>
          </a:p>
          <a:p>
            <a:r>
              <a:rPr lang="cs-CZ" altLang="cs-CZ" sz="2000" dirty="0" smtClean="0">
                <a:latin typeface="Times New Roman" pitchFamily="18" charset="0"/>
                <a:cs typeface="Times New Roman" pitchFamily="18" charset="0"/>
              </a:rPr>
              <a:t>používají se varistory, </a:t>
            </a:r>
            <a:r>
              <a:rPr lang="cs-CZ" altLang="cs-CZ" sz="2000" dirty="0" err="1" smtClean="0">
                <a:latin typeface="Times New Roman" pitchFamily="18" charset="0"/>
                <a:cs typeface="Times New Roman" pitchFamily="18" charset="0"/>
              </a:rPr>
              <a:t>transily</a:t>
            </a:r>
            <a:r>
              <a:rPr lang="cs-CZ" altLang="cs-CZ" sz="20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cs-CZ" altLang="cs-CZ" sz="2000" dirty="0" err="1" smtClean="0">
                <a:latin typeface="Times New Roman" pitchFamily="18" charset="0"/>
                <a:cs typeface="Times New Roman" pitchFamily="18" charset="0"/>
              </a:rPr>
              <a:t>trisily</a:t>
            </a:r>
            <a:endParaRPr lang="cs-CZ" altLang="cs-CZ" sz="20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cs-CZ" altLang="cs-CZ" sz="2000" b="1" dirty="0" smtClean="0">
                <a:latin typeface="Times New Roman" pitchFamily="18" charset="0"/>
                <a:cs typeface="Times New Roman" pitchFamily="18" charset="0"/>
              </a:rPr>
              <a:t>Přepěťové ochrany 3. stupně</a:t>
            </a:r>
          </a:p>
          <a:p>
            <a:r>
              <a:rPr lang="cs-CZ" altLang="cs-CZ" sz="2000" dirty="0" smtClean="0">
                <a:latin typeface="Times New Roman" pitchFamily="18" charset="0"/>
                <a:cs typeface="Times New Roman" pitchFamily="18" charset="0"/>
              </a:rPr>
              <a:t>třída D</a:t>
            </a:r>
          </a:p>
          <a:p>
            <a:r>
              <a:rPr lang="cs-CZ" altLang="cs-CZ" sz="2000" dirty="0" smtClean="0">
                <a:latin typeface="Times New Roman" pitchFamily="18" charset="0"/>
                <a:cs typeface="Times New Roman" pitchFamily="18" charset="0"/>
              </a:rPr>
              <a:t>k ochraně citlivých přístrojů – počítače, televizory</a:t>
            </a:r>
          </a:p>
          <a:p>
            <a:r>
              <a:rPr lang="cs-CZ" altLang="cs-CZ" sz="2000" dirty="0" smtClean="0">
                <a:latin typeface="Times New Roman" pitchFamily="18" charset="0"/>
                <a:cs typeface="Times New Roman" pitchFamily="18" charset="0"/>
              </a:rPr>
              <a:t>používá se forma chráněných zásuvek </a:t>
            </a:r>
          </a:p>
          <a:p>
            <a:endParaRPr lang="cs-CZ" dirty="0"/>
          </a:p>
        </p:txBody>
      </p:sp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143636" y="3419957"/>
            <a:ext cx="2505082" cy="2885601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altLang="cs-CZ" sz="2900" dirty="0" smtClean="0">
                <a:latin typeface="Times New Roman" pitchFamily="18" charset="0"/>
                <a:cs typeface="Times New Roman" pitchFamily="18" charset="0"/>
              </a:rPr>
              <a:t>Přepěťové ochrany ve slaboproudých rozvodech</a:t>
            </a:r>
            <a:endParaRPr lang="cs-CZ" altLang="cs-CZ" sz="29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Zástupný symbol pro obsah 3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>
              <a:buNone/>
              <a:defRPr/>
            </a:pPr>
            <a:r>
              <a:rPr lang="cs-CZ" altLang="cs-CZ" sz="2000" b="1" dirty="0" smtClean="0">
                <a:latin typeface="Times New Roman" pitchFamily="18" charset="0"/>
                <a:cs typeface="Times New Roman" pitchFamily="18" charset="0"/>
              </a:rPr>
              <a:t>Ve vysokofrekvenční  technice</a:t>
            </a:r>
          </a:p>
          <a:p>
            <a:pPr>
              <a:defRPr/>
            </a:pPr>
            <a:r>
              <a:rPr lang="cs-CZ" altLang="cs-CZ" sz="2000" dirty="0" smtClean="0">
                <a:latin typeface="Times New Roman" pitchFamily="18" charset="0"/>
                <a:cs typeface="Times New Roman" pitchFamily="18" charset="0"/>
              </a:rPr>
              <a:t>použití bleskojistek</a:t>
            </a:r>
            <a:br>
              <a:rPr lang="cs-CZ" altLang="cs-CZ" sz="2000" dirty="0" smtClean="0">
                <a:latin typeface="Times New Roman" pitchFamily="18" charset="0"/>
                <a:cs typeface="Times New Roman" pitchFamily="18" charset="0"/>
              </a:rPr>
            </a:br>
            <a:endParaRPr lang="cs-CZ" altLang="cs-CZ" sz="20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  <a:defRPr/>
            </a:pPr>
            <a:r>
              <a:rPr lang="cs-CZ" altLang="cs-CZ" sz="2000" b="1" dirty="0" smtClean="0">
                <a:latin typeface="Times New Roman" pitchFamily="18" charset="0"/>
                <a:cs typeface="Times New Roman" pitchFamily="18" charset="0"/>
              </a:rPr>
              <a:t>Rozdělení </a:t>
            </a:r>
          </a:p>
          <a:p>
            <a:pPr>
              <a:defRPr/>
            </a:pPr>
            <a:r>
              <a:rPr lang="cs-CZ" altLang="cs-CZ" sz="2000" dirty="0" smtClean="0">
                <a:latin typeface="Times New Roman" pitchFamily="18" charset="0"/>
                <a:cs typeface="Times New Roman" pitchFamily="18" charset="0"/>
              </a:rPr>
              <a:t>svodiče bleskových proudů</a:t>
            </a:r>
          </a:p>
          <a:p>
            <a:pPr>
              <a:defRPr/>
            </a:pPr>
            <a:r>
              <a:rPr lang="cs-CZ" altLang="cs-CZ" sz="2000" dirty="0" smtClean="0">
                <a:latin typeface="Times New Roman" pitchFamily="18" charset="0"/>
                <a:cs typeface="Times New Roman" pitchFamily="18" charset="0"/>
              </a:rPr>
              <a:t>jemné přepěťové ochrany</a:t>
            </a:r>
          </a:p>
          <a:p>
            <a:endParaRPr lang="cs-CZ" altLang="cs-CZ" sz="20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cs-CZ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ůvod">
  <a:themeElements>
    <a:clrScheme name="Původ">
      <a:dk1>
        <a:sysClr val="windowText" lastClr="707070"/>
      </a:dk1>
      <a:lt1>
        <a:sysClr val="window" lastClr="FFFFFF"/>
      </a:lt1>
      <a:dk2>
        <a:srgbClr val="464653"/>
      </a:dk2>
      <a:lt2>
        <a:srgbClr val="DDE9EC"/>
      </a:lt2>
      <a:accent1>
        <a:srgbClr val="727CA3"/>
      </a:accent1>
      <a:accent2>
        <a:srgbClr val="9FB8CD"/>
      </a:accent2>
      <a:accent3>
        <a:srgbClr val="D2DA7A"/>
      </a:accent3>
      <a:accent4>
        <a:srgbClr val="FADA7A"/>
      </a:accent4>
      <a:accent5>
        <a:srgbClr val="B88472"/>
      </a:accent5>
      <a:accent6>
        <a:srgbClr val="8E736A"/>
      </a:accent6>
      <a:hlink>
        <a:srgbClr val="B292CA"/>
      </a:hlink>
      <a:folHlink>
        <a:srgbClr val="6B5680"/>
      </a:folHlink>
    </a:clrScheme>
    <a:fontScheme name="Původ">
      <a:majorFont>
        <a:latin typeface="Bookman Old Style"/>
        <a:ea typeface=""/>
        <a:cs typeface=""/>
        <a:font script="Grek" typeface="Cambria"/>
        <a:font script="Cyrl" typeface="Cambria"/>
        <a:font script="Jpan" typeface="HG明朝E"/>
        <a:font script="Hang" typeface="돋움"/>
        <a:font script="Hans" typeface="宋体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Gill Sans MT"/>
        <a:ea typeface=""/>
        <a:cs typeface=""/>
        <a:font script="Grek" typeface="Calibri"/>
        <a:font script="Cyrl" typeface="Calibri"/>
        <a:font script="Jpan" typeface="ＭＳ Ｐゴシック"/>
        <a:font script="Hang" typeface="맑은 고딕"/>
        <a:font script="Hans" typeface="华文新魏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ůvod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00000"/>
              </a:schemeClr>
            </a:gs>
            <a:gs pos="30000">
              <a:schemeClr val="phClr">
                <a:tint val="61000"/>
                <a:satMod val="200000"/>
              </a:schemeClr>
            </a:gs>
            <a:gs pos="45000">
              <a:schemeClr val="phClr">
                <a:tint val="66000"/>
                <a:satMod val="200000"/>
              </a:schemeClr>
            </a:gs>
            <a:gs pos="55000">
              <a:schemeClr val="phClr">
                <a:tint val="66000"/>
                <a:satMod val="200000"/>
              </a:schemeClr>
            </a:gs>
            <a:gs pos="73000">
              <a:schemeClr val="phClr">
                <a:tint val="61000"/>
                <a:satMod val="200000"/>
              </a:schemeClr>
            </a:gs>
            <a:gs pos="100000">
              <a:schemeClr val="phClr">
                <a:tint val="45000"/>
                <a:satMod val="20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3000"/>
              </a:schemeClr>
            </a:gs>
            <a:gs pos="30000">
              <a:schemeClr val="phClr">
                <a:shade val="90000"/>
                <a:satMod val="110000"/>
              </a:schemeClr>
            </a:gs>
            <a:gs pos="45000">
              <a:schemeClr val="phClr">
                <a:shade val="100000"/>
                <a:satMod val="118000"/>
              </a:schemeClr>
            </a:gs>
            <a:gs pos="55000">
              <a:schemeClr val="phClr">
                <a:shade val="100000"/>
                <a:satMod val="118000"/>
              </a:schemeClr>
            </a:gs>
            <a:gs pos="73000">
              <a:schemeClr val="phClr">
                <a:shade val="90000"/>
                <a:satMod val="110000"/>
              </a:schemeClr>
            </a:gs>
            <a:gs pos="100000">
              <a:schemeClr val="phClr">
                <a:shade val="63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30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balanced" dir="t">
              <a:rot lat="0" lon="0" rev="0"/>
            </a:lightRig>
          </a:scene3d>
          <a:sp3d prstMaterial="matte">
            <a:bevelT w="0" h="0"/>
            <a:contourClr>
              <a:schemeClr val="phClr">
                <a:tint val="100000"/>
                <a:shade val="100000"/>
                <a:hueMod val="100000"/>
                <a:satMod val="100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50000"/>
              </a:srgbClr>
            </a:outerShdw>
          </a:effectLst>
          <a:scene3d>
            <a:camera prst="orthographicFront" fov="0">
              <a:rot lat="0" lon="0" rev="0"/>
            </a:camera>
            <a:lightRig rig="soft" dir="t">
              <a:rot lat="0" lon="0" rev="2700000"/>
            </a:lightRig>
          </a:scene3d>
          <a:sp3d prstMaterial="matte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60000"/>
                <a:satMod val="300000"/>
              </a:schemeClr>
            </a:gs>
            <a:gs pos="30000">
              <a:schemeClr val="phClr">
                <a:shade val="80000"/>
                <a:satMod val="230000"/>
              </a:schemeClr>
            </a:gs>
            <a:gs pos="100000">
              <a:schemeClr val="phClr">
                <a:tint val="97000"/>
                <a:satMod val="22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6000"/>
                <a:satMod val="120000"/>
              </a:schemeClr>
              <a:schemeClr val="phClr">
                <a:tint val="90000"/>
              </a:schemeClr>
            </a:duotone>
          </a:blip>
          <a:tile tx="0" ty="0" sx="35000" sy="40000" flip="x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ystému Office">
  <a:themeElements>
    <a:clrScheme name="Kancelář">
      <a:dk1>
        <a:sysClr val="windowText" lastClr="70707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10572</TotalTime>
  <Words>429</Words>
  <Application>Microsoft Office PowerPoint</Application>
  <PresentationFormat>Předvádění na obrazovce (4:3)</PresentationFormat>
  <Paragraphs>75</Paragraphs>
  <Slides>13</Slides>
  <Notes>0</Notes>
  <HiddenSlides>0</HiddenSlides>
  <MMClips>0</MMClips>
  <ScaleCrop>false</ScaleCrop>
  <HeadingPairs>
    <vt:vector size="6" baseType="variant">
      <vt:variant>
        <vt:lpstr>Motiv</vt:lpstr>
      </vt:variant>
      <vt:variant>
        <vt:i4>1</vt:i4>
      </vt:variant>
      <vt:variant>
        <vt:lpstr>Vložené servery OLE</vt:lpstr>
      </vt:variant>
      <vt:variant>
        <vt:i4>2</vt:i4>
      </vt:variant>
      <vt:variant>
        <vt:lpstr>Nadpisy snímků</vt:lpstr>
      </vt:variant>
      <vt:variant>
        <vt:i4>13</vt:i4>
      </vt:variant>
    </vt:vector>
  </HeadingPairs>
  <TitlesOfParts>
    <vt:vector size="16" baseType="lpstr">
      <vt:lpstr>Původ</vt:lpstr>
      <vt:lpstr>Image</vt:lpstr>
      <vt:lpstr>Rastrový obrázek</vt:lpstr>
      <vt:lpstr>Snímek 1</vt:lpstr>
      <vt:lpstr>Snímek 2</vt:lpstr>
      <vt:lpstr>Atmosférické přepětí</vt:lpstr>
      <vt:lpstr>Přepěťové ochrany</vt:lpstr>
      <vt:lpstr>Jednoduché přepěťové ochrany</vt:lpstr>
      <vt:lpstr>Zóny přepěťové ochrany</vt:lpstr>
      <vt:lpstr>Stupně přepěťové ochrany – kategorie přepětí</vt:lpstr>
      <vt:lpstr>Stupně přepěťové ochrany</vt:lpstr>
      <vt:lpstr>Přepěťové ochrany ve slaboproudých rozvodech</vt:lpstr>
      <vt:lpstr>Koaxiální přepěťové ochrany</vt:lpstr>
      <vt:lpstr>Koaxiální přepěťová ochrana Axing SZU 6 </vt:lpstr>
      <vt:lpstr>Svodič bleskových proudů Kathrein KAZ 12 </vt:lpstr>
      <vt:lpstr>Produkty APC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Projektování instalací a rozvodů</dc:title>
  <dc:creator>Holý</dc:creator>
  <cp:lastModifiedBy>user</cp:lastModifiedBy>
  <cp:revision>211</cp:revision>
  <dcterms:created xsi:type="dcterms:W3CDTF">2011-09-28T14:36:42Z</dcterms:created>
  <dcterms:modified xsi:type="dcterms:W3CDTF">2015-12-01T19:10:54Z</dcterms:modified>
</cp:coreProperties>
</file>