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  <Default Extension="vml" ContentType="application/vnd.openxmlformats-officedocument.vmlDrawi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notesMasterIdLst>
    <p:notesMasterId r:id="rId54"/>
  </p:notesMasterIdLst>
  <p:sldIdLst>
    <p:sldId id="276" r:id="rId2"/>
    <p:sldId id="307" r:id="rId3"/>
    <p:sldId id="315" r:id="rId4"/>
    <p:sldId id="316" r:id="rId5"/>
    <p:sldId id="317" r:id="rId6"/>
    <p:sldId id="318" r:id="rId7"/>
    <p:sldId id="320" r:id="rId8"/>
    <p:sldId id="319" r:id="rId9"/>
    <p:sldId id="321" r:id="rId10"/>
    <p:sldId id="322" r:id="rId11"/>
    <p:sldId id="323" r:id="rId12"/>
    <p:sldId id="324" r:id="rId13"/>
    <p:sldId id="325" r:id="rId14"/>
    <p:sldId id="326" r:id="rId15"/>
    <p:sldId id="327" r:id="rId16"/>
    <p:sldId id="328" r:id="rId17"/>
    <p:sldId id="329" r:id="rId18"/>
    <p:sldId id="330" r:id="rId19"/>
    <p:sldId id="332" r:id="rId20"/>
    <p:sldId id="331" r:id="rId21"/>
    <p:sldId id="333" r:id="rId22"/>
    <p:sldId id="334" r:id="rId23"/>
    <p:sldId id="336" r:id="rId24"/>
    <p:sldId id="335" r:id="rId25"/>
    <p:sldId id="337" r:id="rId26"/>
    <p:sldId id="338" r:id="rId27"/>
    <p:sldId id="339" r:id="rId28"/>
    <p:sldId id="340" r:id="rId29"/>
    <p:sldId id="341" r:id="rId30"/>
    <p:sldId id="342" r:id="rId31"/>
    <p:sldId id="343" r:id="rId32"/>
    <p:sldId id="344" r:id="rId33"/>
    <p:sldId id="345" r:id="rId34"/>
    <p:sldId id="346" r:id="rId35"/>
    <p:sldId id="347" r:id="rId36"/>
    <p:sldId id="349" r:id="rId37"/>
    <p:sldId id="350" r:id="rId38"/>
    <p:sldId id="351" r:id="rId39"/>
    <p:sldId id="352" r:id="rId40"/>
    <p:sldId id="353" r:id="rId41"/>
    <p:sldId id="354" r:id="rId42"/>
    <p:sldId id="355" r:id="rId43"/>
    <p:sldId id="356" r:id="rId44"/>
    <p:sldId id="357" r:id="rId45"/>
    <p:sldId id="358" r:id="rId46"/>
    <p:sldId id="359" r:id="rId47"/>
    <p:sldId id="360" r:id="rId48"/>
    <p:sldId id="361" r:id="rId49"/>
    <p:sldId id="362" r:id="rId50"/>
    <p:sldId id="363" r:id="rId51"/>
    <p:sldId id="364" r:id="rId52"/>
    <p:sldId id="365" r:id="rId53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6962" autoAdjust="0"/>
    <p:restoredTop sz="94600" autoAdjust="0"/>
  </p:normalViewPr>
  <p:slideViewPr>
    <p:cSldViewPr>
      <p:cViewPr varScale="1">
        <p:scale>
          <a:sx n="107" d="100"/>
          <a:sy n="107" d="100"/>
        </p:scale>
        <p:origin x="-1626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BC27443-C1C5-4AC7-9412-141690904866}" type="datetimeFigureOut">
              <a:rPr lang="cs-CZ" smtClean="0"/>
              <a:pPr/>
              <a:t>1.12.2015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DDFCA78-8484-469E-AD71-1322384DF322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="" xmlns:p14="http://schemas.microsoft.com/office/powerpoint/2010/main" val="36999421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Nadpis 7"/>
          <p:cNvSpPr>
            <a:spLocks noGrp="1"/>
          </p:cNvSpPr>
          <p:nvPr>
            <p:ph type="ctrTitle"/>
          </p:nvPr>
        </p:nvSpPr>
        <p:spPr>
          <a:xfrm>
            <a:off x="1219200" y="3886200"/>
            <a:ext cx="6858000" cy="990600"/>
          </a:xfrm>
        </p:spPr>
        <p:txBody>
          <a:bodyPr anchor="t" anchorCtr="0"/>
          <a:lstStyle>
            <a:lvl1pPr algn="r">
              <a:defRPr sz="3200">
                <a:solidFill>
                  <a:schemeClr val="tx1"/>
                </a:solidFill>
              </a:defRPr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9" name="Podnadpis 8"/>
          <p:cNvSpPr>
            <a:spLocks noGrp="1"/>
          </p:cNvSpPr>
          <p:nvPr>
            <p:ph type="subTitle" idx="1"/>
          </p:nvPr>
        </p:nvSpPr>
        <p:spPr>
          <a:xfrm>
            <a:off x="1219200" y="5124450"/>
            <a:ext cx="6858000" cy="5334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 smtClean="0"/>
              <a:t>Klepnutím lze upravit styl předlohy podnadpisů.</a:t>
            </a:r>
            <a:endParaRPr kumimoji="0" lang="en-US"/>
          </a:p>
        </p:txBody>
      </p:sp>
      <p:sp>
        <p:nvSpPr>
          <p:cNvPr id="28" name="Zástupný symbol pro datum 27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>
            <a:lvl1pPr>
              <a:defRPr sz="1400"/>
            </a:lvl1pPr>
          </a:lstStyle>
          <a:p>
            <a:fld id="{32CE581C-7589-4D4D-B3CC-1D5A14654BFF}" type="datetimeFigureOut">
              <a:rPr lang="cs-CZ" smtClean="0"/>
              <a:pPr/>
              <a:t>1.12.2015</a:t>
            </a:fld>
            <a:endParaRPr lang="cs-CZ"/>
          </a:p>
        </p:txBody>
      </p:sp>
      <p:sp>
        <p:nvSpPr>
          <p:cNvPr id="17" name="Zástupný symbol pro zápatí 16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cs-CZ"/>
          </a:p>
        </p:txBody>
      </p:sp>
      <p:sp>
        <p:nvSpPr>
          <p:cNvPr id="29" name="Zástupný symbol pro číslo snímku 28"/>
          <p:cNvSpPr>
            <a:spLocks noGrp="1"/>
          </p:cNvSpPr>
          <p:nvPr>
            <p:ph type="sldNum" sz="quarter" idx="12"/>
          </p:nvPr>
        </p:nvSpPr>
        <p:spPr>
          <a:xfrm>
            <a:off x="1216152" y="6355080"/>
            <a:ext cx="1219200" cy="365760"/>
          </a:xfrm>
        </p:spPr>
        <p:txBody>
          <a:bodyPr/>
          <a:lstStyle/>
          <a:p>
            <a:fld id="{C506276B-6A33-4B25-A3F1-BBFFA0BD0CAC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21" name="Obdélník 20"/>
          <p:cNvSpPr/>
          <p:nvPr/>
        </p:nvSpPr>
        <p:spPr>
          <a:xfrm>
            <a:off x="904875" y="3648075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3" name="Obdélník 32"/>
          <p:cNvSpPr/>
          <p:nvPr/>
        </p:nvSpPr>
        <p:spPr>
          <a:xfrm>
            <a:off x="914400" y="5048250"/>
            <a:ext cx="7315200" cy="685800"/>
          </a:xfrm>
          <a:prstGeom prst="rect">
            <a:avLst/>
          </a:prstGeom>
          <a:noFill/>
          <a:ln w="6350" cap="rnd" cmpd="sng" algn="ctr">
            <a:solidFill>
              <a:schemeClr val="accent2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Obdélník 21"/>
          <p:cNvSpPr/>
          <p:nvPr/>
        </p:nvSpPr>
        <p:spPr>
          <a:xfrm>
            <a:off x="904875" y="3648075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Obdélník 31"/>
          <p:cNvSpPr/>
          <p:nvPr/>
        </p:nvSpPr>
        <p:spPr>
          <a:xfrm>
            <a:off x="914400" y="5048250"/>
            <a:ext cx="228600" cy="685800"/>
          </a:xfrm>
          <a:prstGeom prst="rect">
            <a:avLst/>
          </a:prstGeom>
          <a:solidFill>
            <a:schemeClr val="accent2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CE581C-7589-4D4D-B3CC-1D5A14654BFF}" type="datetimeFigureOut">
              <a:rPr lang="cs-CZ" smtClean="0"/>
              <a:pPr/>
              <a:t>1.12.2015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06276B-6A33-4B25-A3F1-BBFFA0BD0CAC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CE581C-7589-4D4D-B3CC-1D5A14654BFF}" type="datetimeFigureOut">
              <a:rPr lang="cs-CZ" smtClean="0"/>
              <a:pPr/>
              <a:t>1.12.2015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06276B-6A33-4B25-A3F1-BBFFA0BD0CAC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7" name="Přímá spojovací čára 6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Rovnoramenný trojúhelník 7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Přímá spojovací čára 8"/>
          <p:cNvSpPr>
            <a:spLocks noChangeShapeType="1"/>
          </p:cNvSpPr>
          <p:nvPr/>
        </p:nvSpPr>
        <p:spPr bwMode="auto">
          <a:xfrm rot="5400000">
            <a:off x="3629607" y="3201952"/>
            <a:ext cx="585216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CE581C-7589-4D4D-B3CC-1D5A14654BFF}" type="datetimeFigureOut">
              <a:rPr lang="cs-CZ" smtClean="0"/>
              <a:pPr/>
              <a:t>1.12.2015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06276B-6A33-4B25-A3F1-BBFFA0BD0CAC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8" name="Zástupný symbol pro obsah 7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760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219200" y="2971800"/>
            <a:ext cx="6858000" cy="1066800"/>
          </a:xfrm>
        </p:spPr>
        <p:txBody>
          <a:bodyPr anchor="t" anchorCtr="0"/>
          <a:lstStyle>
            <a:lvl1pPr algn="r">
              <a:buNone/>
              <a:defRPr sz="3200" b="0" cap="none" baseline="0"/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1295400" y="4267200"/>
            <a:ext cx="6781800" cy="1143000"/>
          </a:xfrm>
        </p:spPr>
        <p:txBody>
          <a:bodyPr anchor="t" anchorCtr="0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/>
          <a:p>
            <a:fld id="{32CE581C-7589-4D4D-B3CC-1D5A14654BFF}" type="datetimeFigureOut">
              <a:rPr lang="cs-CZ" smtClean="0"/>
              <a:pPr/>
              <a:t>1.12.2015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1069848" y="6355080"/>
            <a:ext cx="1520952" cy="365760"/>
          </a:xfrm>
        </p:spPr>
        <p:txBody>
          <a:bodyPr/>
          <a:lstStyle/>
          <a:p>
            <a:fld id="{C506276B-6A33-4B25-A3F1-BBFFA0BD0CAC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7" name="Obdélník 6"/>
          <p:cNvSpPr/>
          <p:nvPr/>
        </p:nvSpPr>
        <p:spPr>
          <a:xfrm>
            <a:off x="914400" y="2819400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Obdélník 7"/>
          <p:cNvSpPr/>
          <p:nvPr/>
        </p:nvSpPr>
        <p:spPr>
          <a:xfrm>
            <a:off x="914400" y="2819400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CE581C-7589-4D4D-B3CC-1D5A14654BFF}" type="datetimeFigureOut">
              <a:rPr lang="cs-CZ" smtClean="0"/>
              <a:pPr/>
              <a:t>1.12.2015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06276B-6A33-4B25-A3F1-BBFFA0BD0CAC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9" name="Zástupný symbol pro obsah 8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11" name="Zástupný symbol pro obsah 10"/>
          <p:cNvSpPr>
            <a:spLocks noGrp="1"/>
          </p:cNvSpPr>
          <p:nvPr>
            <p:ph sz="quarter" idx="2"/>
          </p:nvPr>
        </p:nvSpPr>
        <p:spPr>
          <a:xfrm>
            <a:off x="4632198" y="1216152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285875"/>
            <a:ext cx="4040188" cy="685800"/>
          </a:xfrm>
          <a:noFill/>
          <a:ln>
            <a:noFill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3"/>
          </p:nvPr>
        </p:nvSpPr>
        <p:spPr>
          <a:xfrm>
            <a:off x="4648200" y="1295400"/>
            <a:ext cx="4041775" cy="685800"/>
          </a:xfrm>
          <a:noFill/>
          <a:ln>
            <a:noFill/>
          </a:ln>
        </p:spPr>
        <p:txBody>
          <a:bodyPr lIns="91440" anchor="b" anchorCtr="0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CE581C-7589-4D4D-B3CC-1D5A14654BFF}" type="datetimeFigureOut">
              <a:rPr lang="cs-CZ" smtClean="0"/>
              <a:pPr/>
              <a:t>1.12.2015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06276B-6A33-4B25-A3F1-BBFFA0BD0CAC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11" name="Zástupný symbol pro obsah 10"/>
          <p:cNvSpPr>
            <a:spLocks noGrp="1"/>
          </p:cNvSpPr>
          <p:nvPr>
            <p:ph sz="quarter" idx="2"/>
          </p:nvPr>
        </p:nvSpPr>
        <p:spPr>
          <a:xfrm>
            <a:off x="457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13" name="Zástupný symbol pro obsah 12"/>
          <p:cNvSpPr>
            <a:spLocks noGrp="1"/>
          </p:cNvSpPr>
          <p:nvPr>
            <p:ph sz="quarter" idx="4"/>
          </p:nvPr>
        </p:nvSpPr>
        <p:spPr>
          <a:xfrm>
            <a:off x="4648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CE581C-7589-4D4D-B3CC-1D5A14654BFF}" type="datetimeFigureOut">
              <a:rPr lang="cs-CZ" smtClean="0"/>
              <a:pPr/>
              <a:t>1.12.2015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06276B-6A33-4B25-A3F1-BBFFA0BD0CAC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6" name="Rovnoramenný trojúhelník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CE581C-7589-4D4D-B3CC-1D5A14654BFF}" type="datetimeFigureOut">
              <a:rPr lang="cs-CZ" smtClean="0"/>
              <a:pPr/>
              <a:t>1.12.2015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06276B-6A33-4B25-A3F1-BBFFA0BD0CAC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5" name="Přímá spojovací čára 4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Rovnoramenný trojúhelník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324600" y="304800"/>
            <a:ext cx="2514600" cy="838200"/>
          </a:xfrm>
        </p:spPr>
        <p:txBody>
          <a:bodyPr anchor="b" anchorCtr="0">
            <a:noAutofit/>
          </a:bodyPr>
          <a:lstStyle>
            <a:lvl1pPr algn="l">
              <a:buNone/>
              <a:defRPr sz="20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2"/>
          </p:nvPr>
        </p:nvSpPr>
        <p:spPr>
          <a:xfrm>
            <a:off x="6324600" y="1219200"/>
            <a:ext cx="2514600" cy="4843463"/>
          </a:xfrm>
        </p:spPr>
        <p:txBody>
          <a:bodyPr/>
          <a:lstStyle>
            <a:lvl1pPr marL="0" indent="0">
              <a:lnSpc>
                <a:spcPts val="22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CE581C-7589-4D4D-B3CC-1D5A14654BFF}" type="datetimeFigureOut">
              <a:rPr lang="cs-CZ" smtClean="0"/>
              <a:pPr/>
              <a:t>1.12.2015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06276B-6A33-4B25-A3F1-BBFFA0BD0CAC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8" name="Přímá spojovací čára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Přímá spojovací čára 9"/>
          <p:cNvSpPr>
            <a:spLocks noChangeShapeType="1"/>
          </p:cNvSpPr>
          <p:nvPr/>
        </p:nvSpPr>
        <p:spPr bwMode="auto">
          <a:xfrm rot="5400000">
            <a:off x="3160645" y="3324225"/>
            <a:ext cx="603504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Rovnoramenný trojúhelník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Zástupný symbol pro obsah 11"/>
          <p:cNvSpPr>
            <a:spLocks noGrp="1"/>
          </p:cNvSpPr>
          <p:nvPr>
            <p:ph sz="quarter" idx="1"/>
          </p:nvPr>
        </p:nvSpPr>
        <p:spPr>
          <a:xfrm>
            <a:off x="304800" y="304800"/>
            <a:ext cx="5715000" cy="5715000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500856"/>
            <a:ext cx="8229600" cy="674688"/>
          </a:xfrm>
          <a:ln>
            <a:solidFill>
              <a:schemeClr val="accent1"/>
            </a:solidFill>
          </a:ln>
        </p:spPr>
        <p:txBody>
          <a:bodyPr lIns="274320" anchor="ctr"/>
          <a:lstStyle>
            <a:lvl1pPr algn="r">
              <a:buNone/>
              <a:defRPr sz="2000" b="0">
                <a:solidFill>
                  <a:schemeClr val="tx1"/>
                </a:solidFill>
              </a:defRPr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457200" y="1905000"/>
            <a:ext cx="8229600" cy="4270248"/>
          </a:xfrm>
          <a:solidFill>
            <a:schemeClr val="tx1">
              <a:shade val="50000"/>
            </a:schemeClr>
          </a:solidFill>
          <a:ln>
            <a:noFill/>
          </a:ln>
          <a:effectLst/>
        </p:spPr>
        <p:txBody>
          <a:bodyPr/>
          <a:lstStyle>
            <a:lvl1pPr marL="0" indent="0">
              <a:spcBef>
                <a:spcPts val="600"/>
              </a:spcBef>
              <a:buNone/>
              <a:defRPr sz="3200"/>
            </a:lvl1pPr>
          </a:lstStyle>
          <a:p>
            <a:r>
              <a:rPr kumimoji="0" lang="cs-CZ" smtClean="0"/>
              <a:t>Klepnutím na ikonu přidáte obrázek.</a:t>
            </a:r>
            <a:endParaRPr kumimoji="0" lang="en-US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219200"/>
            <a:ext cx="8229600" cy="533400"/>
          </a:xfrm>
        </p:spPr>
        <p:txBody>
          <a:bodyPr anchor="ctr" anchorCtr="0"/>
          <a:lstStyle>
            <a:lvl1pPr marL="0" indent="0" algn="l">
              <a:buFontTx/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CE581C-7589-4D4D-B3CC-1D5A14654BFF}" type="datetimeFigureOut">
              <a:rPr lang="cs-CZ" smtClean="0"/>
              <a:pPr/>
              <a:t>1.12.2015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06276B-6A33-4B25-A3F1-BBFFA0BD0CAC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8" name="Přímá spojovací čára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Rovnoramenný trojúhelník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Obdélník 9"/>
          <p:cNvSpPr/>
          <p:nvPr/>
        </p:nvSpPr>
        <p:spPr>
          <a:xfrm>
            <a:off x="457200" y="500856"/>
            <a:ext cx="182880" cy="68580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Zástupný symbol pro nadpis 2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  <a:prstGeom prst="rect">
            <a:avLst/>
          </a:prstGeom>
        </p:spPr>
        <p:txBody>
          <a:bodyPr vert="horz" anchor="b" anchorCtr="0">
            <a:normAutofit/>
          </a:bodyPr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13" name="Zástupný symbol pro text 12"/>
          <p:cNvSpPr>
            <a:spLocks noGrp="1"/>
          </p:cNvSpPr>
          <p:nvPr>
            <p:ph type="body" idx="1"/>
          </p:nvPr>
        </p:nvSpPr>
        <p:spPr>
          <a:xfrm>
            <a:off x="457200" y="1219200"/>
            <a:ext cx="8229600" cy="491032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  <a:p>
            <a:pPr lvl="1" eaLnBrk="1" latinLnBrk="0" hangingPunct="1"/>
            <a:r>
              <a:rPr kumimoji="0" lang="cs-CZ" smtClean="0"/>
              <a:t>Druhá úroveň</a:t>
            </a:r>
          </a:p>
          <a:p>
            <a:pPr lvl="2" eaLnBrk="1" latinLnBrk="0" hangingPunct="1"/>
            <a:r>
              <a:rPr kumimoji="0" lang="cs-CZ" smtClean="0"/>
              <a:t>Třetí úroveň</a:t>
            </a:r>
          </a:p>
          <a:p>
            <a:pPr lvl="3" eaLnBrk="1" latinLnBrk="0" hangingPunct="1"/>
            <a:r>
              <a:rPr kumimoji="0" lang="cs-CZ" smtClean="0"/>
              <a:t>Čtvrtá úroveň</a:t>
            </a:r>
          </a:p>
          <a:p>
            <a:pPr lvl="4" eaLnBrk="1" latinLnBrk="0" hangingPunct="1"/>
            <a:r>
              <a:rPr kumimoji="0" lang="cs-CZ" smtClean="0"/>
              <a:t>Pátá úroveň</a:t>
            </a:r>
            <a:endParaRPr kumimoji="0" lang="en-US"/>
          </a:p>
        </p:txBody>
      </p:sp>
      <p:sp>
        <p:nvSpPr>
          <p:cNvPr id="14" name="Zástupný symbol pro datum 13"/>
          <p:cNvSpPr>
            <a:spLocks noGrp="1"/>
          </p:cNvSpPr>
          <p:nvPr>
            <p:ph type="dt" sz="half" idx="2"/>
          </p:nvPr>
        </p:nvSpPr>
        <p:spPr>
          <a:xfrm>
            <a:off x="6400800" y="6356350"/>
            <a:ext cx="2289048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32CE581C-7589-4D4D-B3CC-1D5A14654BFF}" type="datetimeFigureOut">
              <a:rPr lang="cs-CZ" smtClean="0"/>
              <a:pPr/>
              <a:t>1.12.2015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3"/>
          </p:nvPr>
        </p:nvSpPr>
        <p:spPr>
          <a:xfrm>
            <a:off x="2898648" y="6356350"/>
            <a:ext cx="3505200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cs-CZ"/>
          </a:p>
        </p:txBody>
      </p:sp>
      <p:sp>
        <p:nvSpPr>
          <p:cNvPr id="23" name="Zástupný symbol pro číslo snímku 22"/>
          <p:cNvSpPr>
            <a:spLocks noGrp="1"/>
          </p:cNvSpPr>
          <p:nvPr>
            <p:ph type="sldNum" sz="quarter" idx="4"/>
          </p:nvPr>
        </p:nvSpPr>
        <p:spPr>
          <a:xfrm>
            <a:off x="612648" y="6356350"/>
            <a:ext cx="19812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C506276B-6A33-4B25-A3F1-BBFFA0BD0CAC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28" name="Přímá spojovací čára 2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Přímá spojovací čára 28"/>
          <p:cNvSpPr>
            <a:spLocks noChangeShapeType="1"/>
          </p:cNvSpPr>
          <p:nvPr/>
        </p:nvSpPr>
        <p:spPr bwMode="auto">
          <a:xfrm>
            <a:off x="457200" y="1143000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Rovnoramenný trojúhelník 9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ransition/>
  <p:txStyles>
    <p:titleStyle>
      <a:lvl1pPr algn="l" rtl="0" eaLnBrk="1" latinLnBrk="0" hangingPunct="1">
        <a:spcBef>
          <a:spcPct val="0"/>
        </a:spcBef>
        <a:buNone/>
        <a:defRPr kumimoji="0" sz="32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6000"/>
        <a:buFont typeface="Wingdings 3"/>
        <a:buChar char="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ts val="500"/>
        </a:spcBef>
        <a:buClr>
          <a:schemeClr val="accent2"/>
        </a:buClr>
        <a:buSzPct val="76000"/>
        <a:buFont typeface="Wingdings 3"/>
        <a:buChar char=""/>
        <a:defRPr kumimoji="0"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500"/>
        </a:spcBef>
        <a:buClr>
          <a:schemeClr val="bg1">
            <a:shade val="50000"/>
          </a:schemeClr>
        </a:buClr>
        <a:buSzPct val="76000"/>
        <a:buFont typeface="Wingdings 3"/>
        <a:buChar char="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400"/>
        </a:spcBef>
        <a:buClr>
          <a:schemeClr val="accent2">
            <a:shade val="75000"/>
          </a:schemeClr>
        </a:buClr>
        <a:buSzPct val="70000"/>
        <a:buFont typeface="Wingdings"/>
        <a:buChar char="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00"/>
        </a:spcBef>
        <a:buClr>
          <a:schemeClr val="accent2"/>
        </a:buClr>
        <a:buSzPct val="70000"/>
        <a:buFont typeface="Wingdings"/>
        <a:buChar char="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6.pn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5.jpeg"/><Relationship Id="rId5" Type="http://schemas.openxmlformats.org/officeDocument/2006/relationships/oleObject" Target="../embeddings/oleObject1.bin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2339975" y="115888"/>
            <a:ext cx="663892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spcBef>
                <a:spcPct val="0"/>
              </a:spcBef>
            </a:pPr>
            <a:r>
              <a:rPr lang="cs-CZ" altLang="cs-CZ" sz="3600" b="1" dirty="0" smtClean="0">
                <a:solidFill>
                  <a:srgbClr val="000066"/>
                </a:solidFill>
                <a:latin typeface="+mj-lt"/>
                <a:ea typeface="+mj-ea"/>
                <a:cs typeface="+mj-cs"/>
              </a:rPr>
              <a:t>Katedra elektroenergetiky a ekologie</a:t>
            </a:r>
            <a:endParaRPr lang="cs-CZ" altLang="cs-CZ" sz="3600" b="1" dirty="0">
              <a:solidFill>
                <a:srgbClr val="000066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5" name="Picture 1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4213" y="3213100"/>
            <a:ext cx="7867650" cy="3257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1041" descr="budova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5288" y="1484313"/>
            <a:ext cx="3024187" cy="199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7" name="Object 1045"/>
          <p:cNvGraphicFramePr>
            <a:graphicFrameLocks noChangeAspect="1"/>
          </p:cNvGraphicFramePr>
          <p:nvPr/>
        </p:nvGraphicFramePr>
        <p:xfrm>
          <a:off x="5580063" y="1484313"/>
          <a:ext cx="3152775" cy="2066925"/>
        </p:xfrm>
        <a:graphic>
          <a:graphicData uri="http://schemas.openxmlformats.org/presentationml/2006/ole">
            <p:oleObj spid="_x0000_s1026" name="Image" r:id="rId5" imgW="4863492" imgH="3187302" progId="">
              <p:embed/>
            </p:oleObj>
          </a:graphicData>
        </a:graphic>
      </p:graphicFrame>
      <p:pic>
        <p:nvPicPr>
          <p:cNvPr id="8" name="Picture 11" descr="IMG_536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276600" y="1341438"/>
            <a:ext cx="2374900" cy="295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1040" descr="ZCU_logoFELcmyk_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79388" y="188913"/>
            <a:ext cx="1920875" cy="971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just"/>
            <a:r>
              <a:rPr lang="cs-CZ" altLang="cs-CZ" sz="2900" dirty="0" smtClean="0">
                <a:latin typeface="Times New Roman" pitchFamily="18" charset="0"/>
                <a:cs typeface="Times New Roman" pitchFamily="18" charset="0"/>
              </a:rPr>
              <a:t>Vyhodnocení potřeby ochrany objektu před bleskem</a:t>
            </a:r>
            <a:endParaRPr lang="cs-CZ" altLang="cs-CZ" sz="29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Zástupný symbol pro obsah 3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147248" cy="5018112"/>
          </a:xfrm>
        </p:spPr>
        <p:txBody>
          <a:bodyPr>
            <a:normAutofit/>
          </a:bodyPr>
          <a:lstStyle/>
          <a:p>
            <a:r>
              <a:rPr lang="cs-CZ" altLang="cs-CZ" sz="2500" dirty="0" smtClean="0">
                <a:latin typeface="Times New Roman" pitchFamily="18" charset="0"/>
                <a:cs typeface="Times New Roman" pitchFamily="18" charset="0"/>
              </a:rPr>
              <a:t>provede se ohodnocení rizika ztrát sociálních (L1, L2, L3)</a:t>
            </a:r>
          </a:p>
          <a:p>
            <a:r>
              <a:rPr lang="cs-CZ" altLang="cs-CZ" sz="2500" dirty="0" smtClean="0">
                <a:latin typeface="Times New Roman" pitchFamily="18" charset="0"/>
                <a:cs typeface="Times New Roman" pitchFamily="18" charset="0"/>
              </a:rPr>
              <a:t>v případě potřeby i riziko ztráty ekonomických hodnot (L4)</a:t>
            </a:r>
          </a:p>
          <a:p>
            <a:endParaRPr lang="cs-CZ" altLang="cs-CZ" sz="25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r>
              <a:rPr lang="cs-CZ" altLang="cs-CZ" sz="2500" dirty="0" smtClean="0">
                <a:latin typeface="Times New Roman" pitchFamily="18" charset="0"/>
                <a:cs typeface="Times New Roman" pitchFamily="18" charset="0"/>
              </a:rPr>
              <a:t>Ochrana před bleskem je potřebná, když je riziko R (R1 až R3) vyšší než přípustná hladina R</a:t>
            </a:r>
            <a:r>
              <a:rPr lang="cs-CZ" altLang="cs-CZ" sz="2500" baseline="-25000" dirty="0" smtClean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cs-CZ" altLang="cs-CZ" sz="25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just"/>
            <a:r>
              <a:rPr lang="cs-CZ" altLang="cs-CZ" sz="2900" dirty="0" smtClean="0">
                <a:latin typeface="Times New Roman" pitchFamily="18" charset="0"/>
                <a:cs typeface="Times New Roman" pitchFamily="18" charset="0"/>
              </a:rPr>
              <a:t>Ochranná opatření pro snížení hmotných škod</a:t>
            </a:r>
            <a:endParaRPr lang="cs-CZ" altLang="cs-CZ" sz="29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Zástupný symbol pro obsah 3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147248" cy="501811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cs-CZ" altLang="cs-CZ" sz="2500" dirty="0" smtClean="0">
                <a:latin typeface="Times New Roman" pitchFamily="18" charset="0"/>
                <a:cs typeface="Times New Roman" pitchFamily="18" charset="0"/>
              </a:rPr>
              <a:t>Je dosahována použitím LPS, zahrnující funkce:</a:t>
            </a:r>
          </a:p>
          <a:p>
            <a:r>
              <a:rPr lang="cs-CZ" altLang="cs-CZ" sz="2500" dirty="0" smtClean="0">
                <a:latin typeface="Times New Roman" pitchFamily="18" charset="0"/>
                <a:cs typeface="Times New Roman" pitchFamily="18" charset="0"/>
              </a:rPr>
              <a:t>jímací systém</a:t>
            </a:r>
          </a:p>
          <a:p>
            <a:r>
              <a:rPr lang="cs-CZ" altLang="cs-CZ" sz="2500" dirty="0" smtClean="0">
                <a:latin typeface="Times New Roman" pitchFamily="18" charset="0"/>
                <a:cs typeface="Times New Roman" pitchFamily="18" charset="0"/>
              </a:rPr>
              <a:t>svody</a:t>
            </a:r>
          </a:p>
          <a:p>
            <a:r>
              <a:rPr lang="cs-CZ" altLang="cs-CZ" sz="2500" dirty="0" smtClean="0">
                <a:latin typeface="Times New Roman" pitchFamily="18" charset="0"/>
                <a:cs typeface="Times New Roman" pitchFamily="18" charset="0"/>
              </a:rPr>
              <a:t>uzemňovací soustava</a:t>
            </a:r>
          </a:p>
          <a:p>
            <a:r>
              <a:rPr lang="cs-CZ" altLang="cs-CZ" sz="2500" dirty="0" smtClean="0">
                <a:latin typeface="Times New Roman" pitchFamily="18" charset="0"/>
                <a:cs typeface="Times New Roman" pitchFamily="18" charset="0"/>
              </a:rPr>
              <a:t>ekvipotenciální pospojování</a:t>
            </a:r>
          </a:p>
          <a:p>
            <a:r>
              <a:rPr lang="cs-CZ" altLang="cs-CZ" sz="2500" dirty="0" smtClean="0">
                <a:latin typeface="Times New Roman" pitchFamily="18" charset="0"/>
                <a:cs typeface="Times New Roman" pitchFamily="18" charset="0"/>
              </a:rPr>
              <a:t>elektrická izolace proti vnějším LPS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just"/>
            <a:r>
              <a:rPr lang="cs-CZ" altLang="cs-CZ" sz="2900" dirty="0" smtClean="0">
                <a:latin typeface="Times New Roman" pitchFamily="18" charset="0"/>
                <a:cs typeface="Times New Roman" pitchFamily="18" charset="0"/>
              </a:rPr>
              <a:t>Ochranná opatření pro snížení poruch elektrických a elektronických systémů</a:t>
            </a:r>
            <a:endParaRPr lang="cs-CZ" altLang="cs-CZ" sz="29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Zástupný symbol pro obsah 3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147248" cy="501811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cs-CZ" altLang="cs-CZ" sz="2500" dirty="0" smtClean="0">
                <a:latin typeface="Times New Roman" pitchFamily="18" charset="0"/>
                <a:cs typeface="Times New Roman" pitchFamily="18" charset="0"/>
              </a:rPr>
              <a:t>Možná ochranná opatření zahrnují:</a:t>
            </a:r>
          </a:p>
          <a:p>
            <a:r>
              <a:rPr lang="cs-CZ" altLang="cs-CZ" sz="2500" dirty="0" smtClean="0">
                <a:latin typeface="Times New Roman" pitchFamily="18" charset="0"/>
                <a:cs typeface="Times New Roman" pitchFamily="18" charset="0"/>
              </a:rPr>
              <a:t>opatření pro uzemnění a pospojování</a:t>
            </a:r>
          </a:p>
          <a:p>
            <a:r>
              <a:rPr lang="cs-CZ" altLang="cs-CZ" sz="2500" dirty="0" smtClean="0">
                <a:latin typeface="Times New Roman" pitchFamily="18" charset="0"/>
                <a:cs typeface="Times New Roman" pitchFamily="18" charset="0"/>
              </a:rPr>
              <a:t>magnetické stínění</a:t>
            </a:r>
          </a:p>
          <a:p>
            <a:r>
              <a:rPr lang="cs-CZ" altLang="cs-CZ" sz="2500" dirty="0" smtClean="0">
                <a:latin typeface="Times New Roman" pitchFamily="18" charset="0"/>
                <a:cs typeface="Times New Roman" pitchFamily="18" charset="0"/>
              </a:rPr>
              <a:t>směrování vedení</a:t>
            </a:r>
          </a:p>
          <a:p>
            <a:r>
              <a:rPr lang="cs-CZ" altLang="cs-CZ" sz="2500" dirty="0" smtClean="0">
                <a:latin typeface="Times New Roman" pitchFamily="18" charset="0"/>
                <a:cs typeface="Times New Roman" pitchFamily="18" charset="0"/>
              </a:rPr>
              <a:t>izolační rozhraní</a:t>
            </a:r>
          </a:p>
          <a:p>
            <a:r>
              <a:rPr lang="cs-CZ" altLang="cs-CZ" sz="2500" dirty="0" smtClean="0">
                <a:latin typeface="Times New Roman" pitchFamily="18" charset="0"/>
                <a:cs typeface="Times New Roman" pitchFamily="18" charset="0"/>
              </a:rPr>
              <a:t>koordinovanou ochranu pomocí SPD systému (přepěťových ochran)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just"/>
            <a:r>
              <a:rPr lang="cs-CZ" altLang="cs-CZ" sz="2900" dirty="0" smtClean="0">
                <a:latin typeface="Times New Roman" pitchFamily="18" charset="0"/>
                <a:cs typeface="Times New Roman" pitchFamily="18" charset="0"/>
              </a:rPr>
              <a:t>Hladiny ochrany před bleskem (LPL)</a:t>
            </a:r>
            <a:endParaRPr lang="cs-CZ" altLang="cs-CZ" sz="29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Zástupný symbol pro obsah 3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147248" cy="501811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cs-CZ" altLang="cs-CZ" sz="2500" dirty="0" smtClean="0">
                <a:latin typeface="Times New Roman" pitchFamily="18" charset="0"/>
                <a:cs typeface="Times New Roman" pitchFamily="18" charset="0"/>
              </a:rPr>
              <a:t>Čtyři hladiny ochrany před bleskem:</a:t>
            </a:r>
          </a:p>
          <a:p>
            <a:r>
              <a:rPr lang="cs-CZ" altLang="cs-CZ" sz="2500" dirty="0" smtClean="0">
                <a:latin typeface="Times New Roman" pitchFamily="18" charset="0"/>
                <a:cs typeface="Times New Roman" pitchFamily="18" charset="0"/>
              </a:rPr>
              <a:t>LPL I</a:t>
            </a:r>
          </a:p>
          <a:p>
            <a:r>
              <a:rPr lang="cs-CZ" altLang="cs-CZ" sz="2500" dirty="0" smtClean="0">
                <a:latin typeface="Times New Roman" pitchFamily="18" charset="0"/>
                <a:cs typeface="Times New Roman" pitchFamily="18" charset="0"/>
              </a:rPr>
              <a:t>LPL II</a:t>
            </a:r>
          </a:p>
          <a:p>
            <a:r>
              <a:rPr lang="cs-CZ" altLang="cs-CZ" sz="2500" dirty="0" smtClean="0">
                <a:latin typeface="Times New Roman" pitchFamily="18" charset="0"/>
                <a:cs typeface="Times New Roman" pitchFamily="18" charset="0"/>
              </a:rPr>
              <a:t>LPL III</a:t>
            </a:r>
          </a:p>
          <a:p>
            <a:r>
              <a:rPr lang="cs-CZ" altLang="cs-CZ" sz="2500" dirty="0" smtClean="0">
                <a:latin typeface="Times New Roman" pitchFamily="18" charset="0"/>
                <a:cs typeface="Times New Roman" pitchFamily="18" charset="0"/>
              </a:rPr>
              <a:t>LPL IV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just"/>
            <a:r>
              <a:rPr lang="cs-CZ" altLang="cs-CZ" sz="2900" dirty="0" smtClean="0">
                <a:latin typeface="Times New Roman" pitchFamily="18" charset="0"/>
                <a:cs typeface="Times New Roman" pitchFamily="18" charset="0"/>
              </a:rPr>
              <a:t>Parametry bleskového proudu</a:t>
            </a:r>
            <a:endParaRPr lang="cs-CZ" altLang="cs-CZ" sz="29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5362" name="Picture 2" descr="C:\Users\Inspiron\Desktop\tabulka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2204864"/>
            <a:ext cx="8280920" cy="2701999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just"/>
            <a:r>
              <a:rPr lang="cs-CZ" altLang="cs-CZ" sz="2900" dirty="0" smtClean="0">
                <a:latin typeface="Times New Roman" pitchFamily="18" charset="0"/>
                <a:cs typeface="Times New Roman" pitchFamily="18" charset="0"/>
              </a:rPr>
              <a:t>Zóny ochrany před bleskem (LPZ)</a:t>
            </a:r>
            <a:endParaRPr lang="cs-CZ" altLang="cs-CZ" sz="29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Zástupný symbol pro obsah 3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147248" cy="5018112"/>
          </a:xfrm>
        </p:spPr>
        <p:txBody>
          <a:bodyPr>
            <a:normAutofit/>
          </a:bodyPr>
          <a:lstStyle/>
          <a:p>
            <a:pPr algn="just"/>
            <a:r>
              <a:rPr lang="cs-CZ" altLang="cs-CZ" sz="2500" dirty="0" smtClean="0">
                <a:latin typeface="Times New Roman" pitchFamily="18" charset="0"/>
                <a:cs typeface="Times New Roman" pitchFamily="18" charset="0"/>
              </a:rPr>
              <a:t>LPZ 0</a:t>
            </a:r>
            <a:r>
              <a:rPr lang="cs-CZ" altLang="cs-CZ" sz="2500" baseline="-25000" dirty="0" smtClean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cs-CZ" altLang="cs-CZ" sz="2500" dirty="0" smtClean="0">
                <a:latin typeface="Times New Roman" pitchFamily="18" charset="0"/>
                <a:cs typeface="Times New Roman" pitchFamily="18" charset="0"/>
              </a:rPr>
              <a:t> – ohrožení přímým úderem blesku a plným elektromagnetickým polem blesku</a:t>
            </a:r>
          </a:p>
          <a:p>
            <a:pPr algn="just"/>
            <a:r>
              <a:rPr lang="cs-CZ" altLang="cs-CZ" sz="2500" dirty="0" smtClean="0">
                <a:latin typeface="Times New Roman" pitchFamily="18" charset="0"/>
                <a:cs typeface="Times New Roman" pitchFamily="18" charset="0"/>
              </a:rPr>
              <a:t>LPZ 0</a:t>
            </a:r>
            <a:r>
              <a:rPr lang="cs-CZ" altLang="cs-CZ" sz="2500" baseline="-25000" dirty="0" smtClean="0">
                <a:latin typeface="Times New Roman" pitchFamily="18" charset="0"/>
                <a:cs typeface="Times New Roman" pitchFamily="18" charset="0"/>
              </a:rPr>
              <a:t>B</a:t>
            </a:r>
            <a:r>
              <a:rPr lang="cs-CZ" altLang="cs-CZ" sz="2500" dirty="0" smtClean="0">
                <a:latin typeface="Times New Roman" pitchFamily="18" charset="0"/>
                <a:cs typeface="Times New Roman" pitchFamily="18" charset="0"/>
              </a:rPr>
              <a:t> – chráněná proti přímým úderům blesku, hrozba plného elektromagnetického pole blesku</a:t>
            </a:r>
          </a:p>
          <a:p>
            <a:pPr algn="just"/>
            <a:r>
              <a:rPr lang="cs-CZ" altLang="cs-CZ" sz="2500" dirty="0" smtClean="0">
                <a:latin typeface="Times New Roman" pitchFamily="18" charset="0"/>
                <a:cs typeface="Times New Roman" pitchFamily="18" charset="0"/>
              </a:rPr>
              <a:t>LPZ 1 – impulzní proud omezen rozdělením proudu a izolačním rozhraním a/nebo SPD na rozhraní, stínění může zeslabit elektromagnetické pole blesku</a:t>
            </a:r>
          </a:p>
          <a:p>
            <a:pPr algn="just"/>
            <a:r>
              <a:rPr lang="cs-CZ" altLang="cs-CZ" sz="2500" dirty="0" smtClean="0">
                <a:latin typeface="Times New Roman" pitchFamily="18" charset="0"/>
                <a:cs typeface="Times New Roman" pitchFamily="18" charset="0"/>
              </a:rPr>
              <a:t>LPZ 2, ..., n – další omezení rozdělením proudu a stíněním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just"/>
            <a:r>
              <a:rPr lang="cs-CZ" altLang="cs-CZ" sz="2900" dirty="0" smtClean="0">
                <a:latin typeface="Times New Roman" pitchFamily="18" charset="0"/>
                <a:cs typeface="Times New Roman" pitchFamily="18" charset="0"/>
              </a:rPr>
              <a:t>Vnější LPS - hromosvod</a:t>
            </a:r>
            <a:endParaRPr lang="cs-CZ" altLang="cs-CZ" sz="29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Zástupný symbol pro obsah 3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147248" cy="5018112"/>
          </a:xfrm>
        </p:spPr>
        <p:txBody>
          <a:bodyPr>
            <a:normAutofit/>
          </a:bodyPr>
          <a:lstStyle/>
          <a:p>
            <a:pPr marL="365125" indent="-365125" algn="just"/>
            <a:r>
              <a:rPr lang="cs-CZ" altLang="cs-CZ" sz="2500" dirty="0" smtClean="0">
                <a:latin typeface="Times New Roman" pitchFamily="18" charset="0"/>
                <a:cs typeface="Times New Roman" pitchFamily="18" charset="0"/>
              </a:rPr>
              <a:t>Slouží k zachycení přímých úderů blesku do stavby a jejich svedení a rozptýlení do země.</a:t>
            </a:r>
          </a:p>
          <a:p>
            <a:pPr marL="365125" indent="-365125" algn="just"/>
            <a:endParaRPr lang="cs-CZ" altLang="cs-CZ" sz="2500" dirty="0" smtClean="0">
              <a:latin typeface="Times New Roman" pitchFamily="18" charset="0"/>
              <a:cs typeface="Times New Roman" pitchFamily="18" charset="0"/>
            </a:endParaRPr>
          </a:p>
          <a:p>
            <a:pPr marL="365125" indent="-365125" algn="just">
              <a:buNone/>
            </a:pPr>
            <a:r>
              <a:rPr lang="cs-CZ" altLang="cs-CZ" sz="2500" dirty="0" smtClean="0">
                <a:latin typeface="Times New Roman" pitchFamily="18" charset="0"/>
                <a:cs typeface="Times New Roman" pitchFamily="18" charset="0"/>
              </a:rPr>
              <a:t>Dvojí přístup řešení návrhu:</a:t>
            </a:r>
          </a:p>
          <a:p>
            <a:pPr marL="365125" indent="-365125" algn="just"/>
            <a:r>
              <a:rPr lang="cs-CZ" altLang="cs-CZ" sz="2500" dirty="0" smtClean="0">
                <a:latin typeface="Times New Roman" pitchFamily="18" charset="0"/>
                <a:cs typeface="Times New Roman" pitchFamily="18" charset="0"/>
              </a:rPr>
              <a:t>oddálený hromosvod</a:t>
            </a:r>
          </a:p>
          <a:p>
            <a:pPr marL="365125" indent="-365125" algn="just"/>
            <a:r>
              <a:rPr lang="cs-CZ" altLang="cs-CZ" sz="2500" dirty="0" smtClean="0">
                <a:latin typeface="Times New Roman" pitchFamily="18" charset="0"/>
                <a:cs typeface="Times New Roman" pitchFamily="18" charset="0"/>
              </a:rPr>
              <a:t>neoddálený hromosvod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just"/>
            <a:r>
              <a:rPr lang="cs-CZ" altLang="cs-CZ" sz="2900" dirty="0" smtClean="0">
                <a:latin typeface="Times New Roman" pitchFamily="18" charset="0"/>
                <a:cs typeface="Times New Roman" pitchFamily="18" charset="0"/>
              </a:rPr>
              <a:t>Metody návrhu jímací soustavy</a:t>
            </a:r>
            <a:endParaRPr lang="cs-CZ" altLang="cs-CZ" sz="29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Zástupný symbol pro obsah 3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147248" cy="5018112"/>
          </a:xfrm>
        </p:spPr>
        <p:txBody>
          <a:bodyPr>
            <a:normAutofit/>
          </a:bodyPr>
          <a:lstStyle/>
          <a:p>
            <a:pPr marL="365125" indent="-365125" algn="just"/>
            <a:r>
              <a:rPr lang="cs-CZ" altLang="cs-CZ" sz="2500" dirty="0" smtClean="0">
                <a:latin typeface="Times New Roman" pitchFamily="18" charset="0"/>
                <a:cs typeface="Times New Roman" pitchFamily="18" charset="0"/>
              </a:rPr>
              <a:t>metoda ochranného úhlu</a:t>
            </a:r>
          </a:p>
          <a:p>
            <a:pPr marL="365125" indent="-365125" algn="just"/>
            <a:r>
              <a:rPr lang="cs-CZ" altLang="cs-CZ" sz="2500" dirty="0" smtClean="0">
                <a:latin typeface="Times New Roman" pitchFamily="18" charset="0"/>
                <a:cs typeface="Times New Roman" pitchFamily="18" charset="0"/>
              </a:rPr>
              <a:t>metoda valící se koule</a:t>
            </a:r>
          </a:p>
          <a:p>
            <a:pPr marL="365125" indent="-365125" algn="just"/>
            <a:r>
              <a:rPr lang="cs-CZ" altLang="cs-CZ" sz="2500" dirty="0" smtClean="0">
                <a:latin typeface="Times New Roman" pitchFamily="18" charset="0"/>
                <a:cs typeface="Times New Roman" pitchFamily="18" charset="0"/>
              </a:rPr>
              <a:t>metoda mřížové soustavy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just"/>
            <a:r>
              <a:rPr lang="cs-CZ" altLang="cs-CZ" sz="2900" dirty="0" smtClean="0">
                <a:latin typeface="Times New Roman" pitchFamily="18" charset="0"/>
                <a:cs typeface="Times New Roman" pitchFamily="18" charset="0"/>
              </a:rPr>
              <a:t>Metoda ochranného úhlu</a:t>
            </a:r>
            <a:endParaRPr lang="cs-CZ" altLang="cs-CZ" sz="29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Zástupný symbol pro obsah 3" descr="ochranný úhel.pn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467544" y="1207876"/>
            <a:ext cx="8133626" cy="5048982"/>
          </a:xfr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just"/>
            <a:r>
              <a:rPr lang="cs-CZ" altLang="cs-CZ" sz="2900" dirty="0" smtClean="0">
                <a:latin typeface="Times New Roman" pitchFamily="18" charset="0"/>
                <a:cs typeface="Times New Roman" pitchFamily="18" charset="0"/>
              </a:rPr>
              <a:t>Metoda mřížové soustavy a ochranného úhlu</a:t>
            </a:r>
            <a:endParaRPr lang="cs-CZ" altLang="cs-CZ" sz="29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Zástupný symbol pro obsah 3" descr="mřížová.pn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467544" y="1196752"/>
            <a:ext cx="8229600" cy="5112568"/>
          </a:xfr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endParaRPr lang="cs-CZ" altLang="cs-CZ" sz="2900" dirty="0" smtClean="0">
              <a:latin typeface="+mj-lt"/>
              <a:ea typeface="+mj-ea"/>
              <a:cs typeface="+mj-cs"/>
            </a:endParaRPr>
          </a:p>
          <a:p>
            <a:pPr algn="ctr">
              <a:buNone/>
            </a:pPr>
            <a:endParaRPr lang="cs-CZ" altLang="cs-CZ" sz="2900" dirty="0" smtClean="0">
              <a:latin typeface="+mj-lt"/>
              <a:ea typeface="+mj-ea"/>
              <a:cs typeface="+mj-cs"/>
            </a:endParaRPr>
          </a:p>
          <a:p>
            <a:pPr algn="ctr">
              <a:buNone/>
            </a:pPr>
            <a:endParaRPr lang="cs-CZ" altLang="cs-CZ" sz="2900" dirty="0" smtClean="0">
              <a:latin typeface="+mj-lt"/>
              <a:ea typeface="+mj-ea"/>
              <a:cs typeface="+mj-cs"/>
            </a:endParaRPr>
          </a:p>
          <a:p>
            <a:pPr algn="ctr">
              <a:buNone/>
            </a:pPr>
            <a:r>
              <a:rPr lang="cs-CZ" altLang="cs-CZ" sz="2900" dirty="0" smtClean="0">
                <a:latin typeface="+mj-lt"/>
                <a:ea typeface="+mj-ea"/>
                <a:cs typeface="+mj-cs"/>
              </a:rPr>
              <a:t>Ochrana před atmosférickým přepětím</a:t>
            </a:r>
          </a:p>
          <a:p>
            <a:pPr algn="ctr">
              <a:buNone/>
            </a:pPr>
            <a:r>
              <a:rPr lang="cs-CZ" altLang="cs-CZ" sz="2900" dirty="0" smtClean="0">
                <a:latin typeface="+mj-lt"/>
                <a:ea typeface="+mj-ea"/>
                <a:cs typeface="+mj-cs"/>
              </a:rPr>
              <a:t>ČSN EN 62 305 -1 až 4</a:t>
            </a:r>
          </a:p>
          <a:p>
            <a:pPr algn="ctr">
              <a:buNone/>
            </a:pPr>
            <a:endParaRPr lang="cs-CZ" altLang="cs-CZ" sz="2900" dirty="0" smtClean="0"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just"/>
            <a:r>
              <a:rPr lang="cs-CZ" altLang="cs-CZ" sz="2900" dirty="0" smtClean="0">
                <a:latin typeface="Times New Roman" pitchFamily="18" charset="0"/>
                <a:cs typeface="Times New Roman" pitchFamily="18" charset="0"/>
              </a:rPr>
              <a:t>Metoda valící se koule</a:t>
            </a:r>
            <a:endParaRPr lang="cs-CZ" altLang="cs-CZ" sz="29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Zástupný symbol pro obsah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6" name="Zástupný symbol pro obsah 3" descr="valici se koule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91680" y="1196752"/>
            <a:ext cx="5544616" cy="5112568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just"/>
            <a:r>
              <a:rPr lang="cs-CZ" altLang="cs-CZ" sz="2900" dirty="0" smtClean="0">
                <a:latin typeface="Times New Roman" pitchFamily="18" charset="0"/>
                <a:cs typeface="Times New Roman" pitchFamily="18" charset="0"/>
              </a:rPr>
              <a:t>Maximální hodnoty poloměru valící se koule, velikost ok a ochranného úhlu</a:t>
            </a:r>
            <a:endParaRPr lang="cs-CZ" altLang="cs-CZ" sz="29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Zástupný symbol pro obsah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16386" name="Picture 2" descr="C:\Users\Inspiron\Desktop\tabulk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2348880"/>
            <a:ext cx="8208912" cy="2350368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obsah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5" name="Obrázek 4" descr="uhel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9552" y="1268760"/>
            <a:ext cx="8064896" cy="4968552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just"/>
            <a:r>
              <a:rPr lang="cs-CZ" altLang="cs-CZ" sz="2900" dirty="0" smtClean="0">
                <a:latin typeface="Times New Roman" pitchFamily="18" charset="0"/>
                <a:cs typeface="Times New Roman" pitchFamily="18" charset="0"/>
              </a:rPr>
              <a:t>Svody</a:t>
            </a:r>
            <a:endParaRPr lang="cs-CZ" altLang="cs-CZ" sz="29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Zástupný symbol pro obsah 3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147248" cy="5018112"/>
          </a:xfrm>
        </p:spPr>
        <p:txBody>
          <a:bodyPr>
            <a:normAutofit/>
          </a:bodyPr>
          <a:lstStyle/>
          <a:p>
            <a:pPr marL="365125" indent="-365125" algn="just"/>
            <a:r>
              <a:rPr lang="cs-CZ" altLang="cs-CZ" sz="2500" dirty="0" smtClean="0">
                <a:latin typeface="Times New Roman" pitchFamily="18" charset="0"/>
                <a:cs typeface="Times New Roman" pitchFamily="18" charset="0"/>
              </a:rPr>
              <a:t>minimálně dva svody pro neizolovaný LPS</a:t>
            </a:r>
          </a:p>
          <a:p>
            <a:pPr marL="365125" indent="-365125" algn="just"/>
            <a:r>
              <a:rPr lang="cs-CZ" altLang="cs-CZ" sz="2500" dirty="0" smtClean="0">
                <a:latin typeface="Times New Roman" pitchFamily="18" charset="0"/>
                <a:cs typeface="Times New Roman" pitchFamily="18" charset="0"/>
              </a:rPr>
              <a:t>měly by být rozmístěny po obvodu ve stejných rozestupech</a:t>
            </a:r>
          </a:p>
          <a:p>
            <a:pPr marL="365125" indent="-365125" algn="just"/>
            <a:r>
              <a:rPr lang="cs-CZ" altLang="cs-CZ" sz="2500" dirty="0" smtClean="0">
                <a:latin typeface="Times New Roman" pitchFamily="18" charset="0"/>
                <a:cs typeface="Times New Roman" pitchFamily="18" charset="0"/>
              </a:rPr>
              <a:t>umísťují se pokud možno tak, aby bylo vytvořeno přímé pokračování jímací soustavy</a:t>
            </a:r>
          </a:p>
          <a:p>
            <a:pPr marL="365125" indent="-365125" algn="just"/>
            <a:r>
              <a:rPr lang="cs-CZ" altLang="cs-CZ" sz="2500" dirty="0" smtClean="0">
                <a:latin typeface="Times New Roman" pitchFamily="18" charset="0"/>
                <a:cs typeface="Times New Roman" pitchFamily="18" charset="0"/>
              </a:rPr>
              <a:t>instalují se přímo a svisle na stěnu, tak aby bylo vytvořeno co nejkratší přímé spojení se zemí</a:t>
            </a:r>
          </a:p>
          <a:p>
            <a:pPr marL="365125" indent="-365125" algn="just"/>
            <a:r>
              <a:rPr lang="cs-CZ" altLang="cs-CZ" sz="2500" dirty="0" smtClean="0">
                <a:latin typeface="Times New Roman" pitchFamily="18" charset="0"/>
                <a:cs typeface="Times New Roman" pitchFamily="18" charset="0"/>
              </a:rPr>
              <a:t>je-li stěna z nehořlavého materiálu, smí se svody umísťovat do ní</a:t>
            </a:r>
          </a:p>
          <a:p>
            <a:pPr marL="365125" indent="-365125" algn="just"/>
            <a:r>
              <a:rPr lang="cs-CZ" altLang="cs-CZ" sz="2500" dirty="0" smtClean="0">
                <a:latin typeface="Times New Roman" pitchFamily="18" charset="0"/>
                <a:cs typeface="Times New Roman" pitchFamily="18" charset="0"/>
              </a:rPr>
              <a:t>nesmí se instalovat v okapech ani okapových trubkách</a:t>
            </a:r>
          </a:p>
          <a:p>
            <a:pPr marL="365125" indent="-365125" algn="just"/>
            <a:r>
              <a:rPr lang="cs-CZ" altLang="cs-CZ" sz="2500" dirty="0" smtClean="0">
                <a:latin typeface="Times New Roman" pitchFamily="18" charset="0"/>
                <a:cs typeface="Times New Roman" pitchFamily="18" charset="0"/>
              </a:rPr>
              <a:t>nesmí vytvářet instalační smyčky. Není-li možno tomu zabránit, musí splňovat dostatečnou vzdálenost s</a:t>
            </a:r>
          </a:p>
          <a:p>
            <a:pPr marL="365125" indent="-365125" algn="just"/>
            <a:endParaRPr lang="cs-CZ" altLang="cs-CZ" sz="25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just"/>
            <a:r>
              <a:rPr lang="cs-CZ" altLang="cs-CZ" sz="2900" dirty="0" smtClean="0">
                <a:latin typeface="Times New Roman" pitchFamily="18" charset="0"/>
                <a:cs typeface="Times New Roman" pitchFamily="18" charset="0"/>
              </a:rPr>
              <a:t>Typické hodnoty vzdálenosti mezi svody</a:t>
            </a:r>
            <a:endParaRPr lang="cs-CZ" altLang="cs-CZ" sz="29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7410" name="Picture 2" descr="C:\Users\Inspiron\Desktop\tabulka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2102196"/>
            <a:ext cx="8352928" cy="2435674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just"/>
            <a:r>
              <a:rPr lang="cs-CZ" altLang="cs-CZ" sz="2900" dirty="0" smtClean="0">
                <a:latin typeface="Times New Roman" pitchFamily="18" charset="0"/>
                <a:cs typeface="Times New Roman" pitchFamily="18" charset="0"/>
              </a:rPr>
              <a:t>Instalace uzemňovacího přívodu</a:t>
            </a:r>
            <a:endParaRPr lang="cs-CZ" altLang="cs-CZ" sz="29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Zástupný symbol pro obsah 3" descr="svod.pn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467544" y="1556792"/>
            <a:ext cx="8208912" cy="4392488"/>
          </a:xfr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just"/>
            <a:r>
              <a:rPr lang="cs-CZ" altLang="cs-CZ" sz="2900" dirty="0" smtClean="0">
                <a:latin typeface="Times New Roman" pitchFamily="18" charset="0"/>
                <a:cs typeface="Times New Roman" pitchFamily="18" charset="0"/>
              </a:rPr>
              <a:t>Uzemňovacího soustava</a:t>
            </a:r>
            <a:endParaRPr lang="cs-CZ" altLang="cs-CZ" sz="29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Zástupný symbol pro obsah 3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marL="365125" indent="-365125" algn="just"/>
            <a:r>
              <a:rPr lang="cs-CZ" altLang="cs-CZ" sz="2500" dirty="0" smtClean="0">
                <a:latin typeface="Times New Roman" pitchFamily="18" charset="0"/>
                <a:cs typeface="Times New Roman" pitchFamily="18" charset="0"/>
              </a:rPr>
              <a:t>uspořádání typu A</a:t>
            </a:r>
          </a:p>
          <a:p>
            <a:pPr marL="365125" indent="-365125" algn="just"/>
            <a:r>
              <a:rPr lang="cs-CZ" altLang="cs-CZ" sz="2500" dirty="0" smtClean="0">
                <a:latin typeface="Times New Roman" pitchFamily="18" charset="0"/>
                <a:cs typeface="Times New Roman" pitchFamily="18" charset="0"/>
              </a:rPr>
              <a:t>uspořádání typu B</a:t>
            </a:r>
          </a:p>
          <a:p>
            <a:pPr marL="365125" indent="-365125" algn="just"/>
            <a:endParaRPr lang="cs-CZ" altLang="cs-CZ" sz="2500" dirty="0" smtClean="0">
              <a:latin typeface="Times New Roman" pitchFamily="18" charset="0"/>
              <a:cs typeface="Times New Roman" pitchFamily="18" charset="0"/>
            </a:endParaRPr>
          </a:p>
          <a:p>
            <a:pPr marL="365125" indent="-365125" algn="just">
              <a:buNone/>
            </a:pPr>
            <a:r>
              <a:rPr lang="cs-CZ" altLang="cs-CZ" sz="2500" dirty="0" smtClean="0">
                <a:latin typeface="Times New Roman" pitchFamily="18" charset="0"/>
                <a:cs typeface="Times New Roman" pitchFamily="18" charset="0"/>
              </a:rPr>
              <a:t>Přednostní uložení zemniče:</a:t>
            </a:r>
          </a:p>
          <a:p>
            <a:pPr marL="365125" indent="-365125" algn="just"/>
            <a:r>
              <a:rPr lang="cs-CZ" altLang="cs-CZ" sz="2500" dirty="0" smtClean="0">
                <a:latin typeface="Times New Roman" pitchFamily="18" charset="0"/>
                <a:cs typeface="Times New Roman" pitchFamily="18" charset="0"/>
              </a:rPr>
              <a:t>minimálně 0,5m v zemi</a:t>
            </a:r>
          </a:p>
          <a:p>
            <a:pPr marL="365125" indent="-365125" algn="just"/>
            <a:r>
              <a:rPr lang="cs-CZ" altLang="cs-CZ" sz="2500" dirty="0" smtClean="0">
                <a:latin typeface="Times New Roman" pitchFamily="18" charset="0"/>
                <a:cs typeface="Times New Roman" pitchFamily="18" charset="0"/>
              </a:rPr>
              <a:t>ve vzdálenosti 1m od vnějších zdí objektu</a:t>
            </a:r>
          </a:p>
          <a:p>
            <a:pPr marL="365125" indent="-365125" algn="just"/>
            <a:r>
              <a:rPr lang="cs-CZ" altLang="cs-CZ" sz="2500" dirty="0" smtClean="0">
                <a:latin typeface="Times New Roman" pitchFamily="18" charset="0"/>
                <a:cs typeface="Times New Roman" pitchFamily="18" charset="0"/>
              </a:rPr>
              <a:t>doporučen nízký zemní odpor (nižší než 10</a:t>
            </a:r>
            <a:r>
              <a:rPr lang="cs-CZ" altLang="cs-CZ" sz="2500" dirty="0" smtClean="0">
                <a:latin typeface="Times New Roman" pitchFamily="18" charset="0"/>
                <a:cs typeface="Times New Roman" pitchFamily="18" charset="0"/>
                <a:sym typeface="Symbol"/>
              </a:rPr>
              <a:t>)</a:t>
            </a:r>
            <a:endParaRPr lang="cs-CZ" altLang="cs-CZ" sz="2500" dirty="0" smtClean="0">
              <a:latin typeface="Times New Roman" pitchFamily="18" charset="0"/>
              <a:cs typeface="Times New Roman" pitchFamily="18" charset="0"/>
            </a:endParaRPr>
          </a:p>
          <a:p>
            <a:pPr marL="365125" indent="-365125" algn="just"/>
            <a:endParaRPr lang="cs-CZ" altLang="cs-CZ" sz="25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just"/>
            <a:r>
              <a:rPr lang="cs-CZ" altLang="cs-CZ" sz="2900" dirty="0" smtClean="0">
                <a:latin typeface="Times New Roman" pitchFamily="18" charset="0"/>
                <a:cs typeface="Times New Roman" pitchFamily="18" charset="0"/>
              </a:rPr>
              <a:t>Materiály použitelné na LPS</a:t>
            </a:r>
            <a:endParaRPr lang="cs-CZ" altLang="cs-CZ" sz="29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Zástupný symbol pro obsah 3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marL="365125" indent="-365125" algn="just"/>
            <a:r>
              <a:rPr lang="cs-CZ" altLang="cs-CZ" sz="2500" dirty="0" smtClean="0">
                <a:latin typeface="Times New Roman" pitchFamily="18" charset="0"/>
                <a:cs typeface="Times New Roman" pitchFamily="18" charset="0"/>
              </a:rPr>
              <a:t>žárově zinkovaná ocel</a:t>
            </a:r>
          </a:p>
          <a:p>
            <a:pPr marL="365125" indent="-365125" algn="just"/>
            <a:r>
              <a:rPr lang="cs-CZ" altLang="cs-CZ" sz="2500" dirty="0" smtClean="0">
                <a:latin typeface="Times New Roman" pitchFamily="18" charset="0"/>
                <a:cs typeface="Times New Roman" pitchFamily="18" charset="0"/>
              </a:rPr>
              <a:t>nerezová ocel</a:t>
            </a:r>
          </a:p>
          <a:p>
            <a:pPr marL="365125" indent="-365125" algn="just"/>
            <a:r>
              <a:rPr lang="cs-CZ" altLang="cs-CZ" sz="2500" dirty="0" smtClean="0">
                <a:latin typeface="Times New Roman" pitchFamily="18" charset="0"/>
                <a:cs typeface="Times New Roman" pitchFamily="18" charset="0"/>
              </a:rPr>
              <a:t>měď</a:t>
            </a:r>
          </a:p>
          <a:p>
            <a:pPr marL="365125" indent="-365125" algn="just"/>
            <a:r>
              <a:rPr lang="cs-CZ" altLang="cs-CZ" sz="2500" dirty="0" smtClean="0">
                <a:latin typeface="Times New Roman" pitchFamily="18" charset="0"/>
                <a:cs typeface="Times New Roman" pitchFamily="18" charset="0"/>
              </a:rPr>
              <a:t>slitiny hliníku</a:t>
            </a:r>
          </a:p>
          <a:p>
            <a:pPr marL="365125" indent="-365125" algn="just"/>
            <a:endParaRPr lang="cs-CZ" altLang="cs-CZ" sz="25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just"/>
            <a:r>
              <a:rPr lang="cs-CZ" altLang="cs-CZ" sz="2900" dirty="0" smtClean="0">
                <a:latin typeface="Times New Roman" pitchFamily="18" charset="0"/>
                <a:cs typeface="Times New Roman" pitchFamily="18" charset="0"/>
              </a:rPr>
              <a:t>Vnitřní systém ochrany před bleskem</a:t>
            </a:r>
            <a:endParaRPr lang="cs-CZ" altLang="cs-CZ" sz="29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Zástupný symbol pro obsah 3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marL="365125" indent="-365125" algn="just">
              <a:buNone/>
            </a:pPr>
            <a:r>
              <a:rPr lang="cs-CZ" altLang="cs-CZ" sz="2500" dirty="0" smtClean="0">
                <a:latin typeface="Times New Roman" pitchFamily="18" charset="0"/>
                <a:cs typeface="Times New Roman" pitchFamily="18" charset="0"/>
              </a:rPr>
              <a:t>Ekvipotenciální pospojování proti blesku:</a:t>
            </a:r>
          </a:p>
          <a:p>
            <a:pPr marL="365125" indent="-365125" algn="just"/>
            <a:r>
              <a:rPr lang="cs-CZ" altLang="cs-CZ" sz="2500" dirty="0" smtClean="0">
                <a:latin typeface="Times New Roman" pitchFamily="18" charset="0"/>
                <a:cs typeface="Times New Roman" pitchFamily="18" charset="0"/>
              </a:rPr>
              <a:t>brání jiskření</a:t>
            </a:r>
          </a:p>
          <a:p>
            <a:pPr marL="365125" indent="-365125" algn="just">
              <a:buNone/>
            </a:pPr>
            <a:endParaRPr lang="cs-CZ" altLang="cs-CZ" sz="2500" dirty="0" smtClean="0">
              <a:latin typeface="Times New Roman" pitchFamily="18" charset="0"/>
              <a:cs typeface="Times New Roman" pitchFamily="18" charset="0"/>
            </a:endParaRPr>
          </a:p>
          <a:p>
            <a:pPr marL="365125" indent="-365125" algn="just">
              <a:buNone/>
            </a:pPr>
            <a:r>
              <a:rPr lang="cs-CZ" altLang="cs-CZ" sz="2500" dirty="0" smtClean="0">
                <a:latin typeface="Times New Roman" pitchFamily="18" charset="0"/>
                <a:cs typeface="Times New Roman" pitchFamily="18" charset="0"/>
              </a:rPr>
              <a:t>Spojení může být provedeno:</a:t>
            </a:r>
          </a:p>
          <a:p>
            <a:pPr marL="365125" indent="-365125" algn="just"/>
            <a:r>
              <a:rPr lang="cs-CZ" altLang="cs-CZ" sz="2500" dirty="0" smtClean="0">
                <a:latin typeface="Times New Roman" pitchFamily="18" charset="0"/>
                <a:cs typeface="Times New Roman" pitchFamily="18" charset="0"/>
              </a:rPr>
              <a:t>vodiči pospojování, není-li dosaženo vodivého spojení náhodnými spoji</a:t>
            </a:r>
          </a:p>
          <a:p>
            <a:pPr marL="365125" indent="-365125" algn="just"/>
            <a:r>
              <a:rPr lang="cs-CZ" altLang="cs-CZ" sz="2500" dirty="0" smtClean="0">
                <a:latin typeface="Times New Roman" pitchFamily="18" charset="0"/>
                <a:cs typeface="Times New Roman" pitchFamily="18" charset="0"/>
              </a:rPr>
              <a:t>přepěťovými ochrannými zařízeními (SPD), kde není možno provést přímé připojení vodičů pospojování</a:t>
            </a:r>
          </a:p>
          <a:p>
            <a:pPr marL="365125" indent="-365125" algn="just"/>
            <a:r>
              <a:rPr lang="cs-CZ" altLang="cs-CZ" sz="2500" dirty="0" smtClean="0">
                <a:latin typeface="Times New Roman" pitchFamily="18" charset="0"/>
                <a:cs typeface="Times New Roman" pitchFamily="18" charset="0"/>
              </a:rPr>
              <a:t>oddělovacími jiskřišti (ISG), jestliže není dovoleno přímé spojení vodiči pospojování</a:t>
            </a:r>
          </a:p>
          <a:p>
            <a:pPr marL="365125" indent="-365125" algn="just"/>
            <a:endParaRPr lang="cs-CZ" altLang="cs-CZ" sz="25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just"/>
            <a:r>
              <a:rPr lang="cs-CZ" altLang="cs-CZ" sz="2900" dirty="0" smtClean="0">
                <a:latin typeface="Times New Roman" pitchFamily="18" charset="0"/>
                <a:cs typeface="Times New Roman" pitchFamily="18" charset="0"/>
              </a:rPr>
              <a:t>Pospojování proti blesku</a:t>
            </a:r>
            <a:endParaRPr lang="cs-CZ" altLang="cs-CZ" sz="29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Zástupný symbol pro obsah 3" descr="pospojování.pn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467544" y="1340768"/>
            <a:ext cx="8136904" cy="4896544"/>
          </a:xfr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altLang="cs-CZ" sz="2900" dirty="0" smtClean="0">
                <a:latin typeface="Times New Roman" pitchFamily="18" charset="0"/>
                <a:cs typeface="Times New Roman" pitchFamily="18" charset="0"/>
              </a:rPr>
              <a:t>Soubor norem ČSN EN 62305-1 až 4.</a:t>
            </a:r>
            <a:br>
              <a:rPr lang="cs-CZ" altLang="cs-CZ" sz="2900" dirty="0" smtClean="0">
                <a:latin typeface="Times New Roman" pitchFamily="18" charset="0"/>
                <a:cs typeface="Times New Roman" pitchFamily="18" charset="0"/>
              </a:rPr>
            </a:br>
            <a:r>
              <a:rPr lang="cs-CZ" altLang="cs-CZ" sz="2900" dirty="0" smtClean="0">
                <a:latin typeface="Times New Roman" pitchFamily="18" charset="0"/>
                <a:cs typeface="Times New Roman" pitchFamily="18" charset="0"/>
              </a:rPr>
              <a:t>Ochrana před bleskem </a:t>
            </a:r>
            <a:endParaRPr lang="cs-CZ" altLang="cs-CZ" sz="29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Zástupný symbol pro obsah 3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147248" cy="501811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cs-CZ" altLang="cs-CZ" sz="2500" dirty="0" smtClean="0">
                <a:latin typeface="Times New Roman" pitchFamily="18" charset="0"/>
                <a:cs typeface="Times New Roman" pitchFamily="18" charset="0"/>
              </a:rPr>
              <a:t>Tvoří:</a:t>
            </a:r>
          </a:p>
          <a:p>
            <a:r>
              <a:rPr lang="cs-CZ" altLang="cs-CZ" sz="2500" dirty="0" smtClean="0">
                <a:latin typeface="Times New Roman" pitchFamily="18" charset="0"/>
                <a:cs typeface="Times New Roman" pitchFamily="18" charset="0"/>
              </a:rPr>
              <a:t>část 1: Obecné principy;</a:t>
            </a:r>
          </a:p>
          <a:p>
            <a:r>
              <a:rPr lang="cs-CZ" altLang="cs-CZ" sz="2500" dirty="0" smtClean="0">
                <a:latin typeface="Times New Roman" pitchFamily="18" charset="0"/>
                <a:cs typeface="Times New Roman" pitchFamily="18" charset="0"/>
              </a:rPr>
              <a:t>část 2: Řízení rizika;</a:t>
            </a:r>
          </a:p>
          <a:p>
            <a:r>
              <a:rPr lang="cs-CZ" altLang="cs-CZ" sz="2500" dirty="0" smtClean="0">
                <a:latin typeface="Times New Roman" pitchFamily="18" charset="0"/>
                <a:cs typeface="Times New Roman" pitchFamily="18" charset="0"/>
              </a:rPr>
              <a:t>část 3: Hmotné škody na stavbách a nebezpečí života;</a:t>
            </a:r>
          </a:p>
          <a:p>
            <a:r>
              <a:rPr lang="cs-CZ" altLang="cs-CZ" sz="2500" dirty="0" smtClean="0">
                <a:latin typeface="Times New Roman" pitchFamily="18" charset="0"/>
                <a:cs typeface="Times New Roman" pitchFamily="18" charset="0"/>
              </a:rPr>
              <a:t>část 4: Elektrické a elektronické systémy ve stavbách.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just"/>
            <a:r>
              <a:rPr lang="cs-CZ" altLang="cs-CZ" sz="2900" dirty="0" smtClean="0">
                <a:latin typeface="Times New Roman" pitchFamily="18" charset="0"/>
                <a:cs typeface="Times New Roman" pitchFamily="18" charset="0"/>
              </a:rPr>
              <a:t>Posuzování dostatečné vzdálenosti s</a:t>
            </a:r>
            <a:endParaRPr lang="cs-CZ" altLang="cs-CZ" sz="29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Zástupný symbol pro obsah 3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pPr marL="365125" indent="-365125" algn="just">
              <a:buNone/>
            </a:pPr>
            <a:endParaRPr lang="cs-CZ" altLang="cs-CZ" sz="2500" dirty="0" smtClean="0">
              <a:latin typeface="Times New Roman" pitchFamily="18" charset="0"/>
              <a:cs typeface="Times New Roman" pitchFamily="18" charset="0"/>
            </a:endParaRPr>
          </a:p>
          <a:p>
            <a:pPr marL="365125" indent="-365125" algn="just">
              <a:buNone/>
            </a:pPr>
            <a:endParaRPr lang="cs-CZ" altLang="cs-CZ" sz="25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cs-CZ" altLang="cs-CZ" sz="25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r>
              <a:rPr lang="cs-CZ" altLang="cs-CZ" sz="2500" dirty="0" smtClean="0">
                <a:latin typeface="Times New Roman" pitchFamily="18" charset="0"/>
                <a:cs typeface="Times New Roman" pitchFamily="18" charset="0"/>
              </a:rPr>
              <a:t>kde:</a:t>
            </a:r>
          </a:p>
          <a:p>
            <a:pPr marL="533400" indent="-533400" algn="just">
              <a:buNone/>
              <a:tabLst>
                <a:tab pos="533400" algn="l"/>
              </a:tabLst>
            </a:pPr>
            <a:r>
              <a:rPr lang="cs-CZ" altLang="cs-CZ" sz="2500" dirty="0" err="1" smtClean="0">
                <a:latin typeface="Times New Roman" pitchFamily="18" charset="0"/>
                <a:cs typeface="Times New Roman" pitchFamily="18" charset="0"/>
              </a:rPr>
              <a:t>k</a:t>
            </a:r>
            <a:r>
              <a:rPr lang="cs-CZ" altLang="cs-CZ" sz="2500" baseline="-25000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cs-CZ" altLang="cs-CZ" sz="2500" dirty="0" smtClean="0">
                <a:latin typeface="Times New Roman" pitchFamily="18" charset="0"/>
                <a:cs typeface="Times New Roman" pitchFamily="18" charset="0"/>
              </a:rPr>
              <a:t>	je koeficient závislý na zvolené třídě LPS</a:t>
            </a:r>
          </a:p>
          <a:p>
            <a:pPr marL="533400" indent="-533400" algn="just">
              <a:buNone/>
              <a:tabLst>
                <a:tab pos="533400" algn="l"/>
              </a:tabLst>
            </a:pPr>
            <a:r>
              <a:rPr lang="cs-CZ" altLang="cs-CZ" sz="2500" dirty="0" smtClean="0">
                <a:latin typeface="Times New Roman" pitchFamily="18" charset="0"/>
                <a:cs typeface="Times New Roman" pitchFamily="18" charset="0"/>
              </a:rPr>
              <a:t>k</a:t>
            </a:r>
            <a:r>
              <a:rPr lang="cs-CZ" altLang="cs-CZ" sz="2500" baseline="-25000" dirty="0" smtClean="0">
                <a:latin typeface="Times New Roman" pitchFamily="18" charset="0"/>
                <a:cs typeface="Times New Roman" pitchFamily="18" charset="0"/>
              </a:rPr>
              <a:t>m	</a:t>
            </a:r>
            <a:r>
              <a:rPr lang="cs-CZ" altLang="cs-CZ" sz="2500" dirty="0" smtClean="0">
                <a:latin typeface="Times New Roman" pitchFamily="18" charset="0"/>
                <a:cs typeface="Times New Roman" pitchFamily="18" charset="0"/>
              </a:rPr>
              <a:t>koeficient závislý na materiálu elektrické izolace</a:t>
            </a:r>
          </a:p>
          <a:p>
            <a:pPr marL="533400" indent="-533400" algn="just">
              <a:buNone/>
              <a:tabLst>
                <a:tab pos="533400" algn="l"/>
              </a:tabLst>
            </a:pPr>
            <a:r>
              <a:rPr lang="cs-CZ" altLang="cs-CZ" sz="2500" dirty="0" err="1" smtClean="0">
                <a:latin typeface="Times New Roman" pitchFamily="18" charset="0"/>
                <a:cs typeface="Times New Roman" pitchFamily="18" charset="0"/>
              </a:rPr>
              <a:t>k</a:t>
            </a:r>
            <a:r>
              <a:rPr lang="cs-CZ" altLang="cs-CZ" sz="2500" baseline="-25000" dirty="0" err="1" smtClean="0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cs-CZ" altLang="cs-CZ" sz="2500" dirty="0" smtClean="0">
                <a:latin typeface="Times New Roman" pitchFamily="18" charset="0"/>
                <a:cs typeface="Times New Roman" pitchFamily="18" charset="0"/>
              </a:rPr>
              <a:t>	koeficient závislý na (částečném) bleskovém proudu tekoucím jímači a svody</a:t>
            </a:r>
          </a:p>
          <a:p>
            <a:pPr marL="533400" indent="-533400" algn="just">
              <a:buNone/>
              <a:tabLst>
                <a:tab pos="533400" algn="l"/>
              </a:tabLst>
            </a:pPr>
            <a:r>
              <a:rPr lang="cs-CZ" altLang="cs-CZ" sz="2500" dirty="0" smtClean="0">
                <a:latin typeface="Times New Roman" pitchFamily="18" charset="0"/>
                <a:cs typeface="Times New Roman" pitchFamily="18" charset="0"/>
              </a:rPr>
              <a:t>l	délka v metrech, podél jímací soustavy a svodu, od bodu, kde je zjišťována dostatečná vzdálenost, k nejbližšímu bodu ekvipotenciálního pospojování nebo zemnicí soustavy</a:t>
            </a:r>
          </a:p>
          <a:p>
            <a:pPr marL="365125" indent="-365125" algn="just"/>
            <a:endParaRPr lang="cs-CZ" altLang="cs-CZ" sz="25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Obrázek 4" descr="s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771800" y="1340768"/>
            <a:ext cx="3096344" cy="1296144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just"/>
            <a:r>
              <a:rPr lang="cs-CZ" altLang="cs-CZ" sz="2900" dirty="0" smtClean="0">
                <a:latin typeface="Times New Roman" pitchFamily="18" charset="0"/>
                <a:cs typeface="Times New Roman" pitchFamily="18" charset="0"/>
              </a:rPr>
              <a:t>Posuzování dostatečné vzdálenosti s</a:t>
            </a:r>
            <a:endParaRPr lang="cs-CZ" altLang="cs-CZ" sz="29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Zástupný symbol pro obsah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6" name="Zástupný symbol pro obsah 3" descr="s2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7544" y="1268760"/>
            <a:ext cx="8208912" cy="504056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just"/>
            <a:r>
              <a:rPr lang="cs-CZ" altLang="cs-CZ" sz="2900" dirty="0" smtClean="0">
                <a:latin typeface="Times New Roman" pitchFamily="18" charset="0"/>
                <a:cs typeface="Times New Roman" pitchFamily="18" charset="0"/>
              </a:rPr>
              <a:t>Pulsary – aktivní bleskosvody (NFC 17-102:2011)</a:t>
            </a:r>
            <a:endParaRPr lang="cs-CZ" altLang="cs-CZ" sz="29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Zástupný symbol pro obsah 4" descr="pulsar.pn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2882489" y="1219200"/>
            <a:ext cx="3379021" cy="4937125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just"/>
            <a:r>
              <a:rPr lang="cs-CZ" altLang="cs-CZ" sz="2900" dirty="0" smtClean="0">
                <a:latin typeface="Times New Roman" pitchFamily="18" charset="0"/>
                <a:cs typeface="Times New Roman" pitchFamily="18" charset="0"/>
              </a:rPr>
              <a:t>Princip funkce pulsaru</a:t>
            </a:r>
            <a:endParaRPr lang="cs-CZ" altLang="cs-CZ" sz="29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Zástupný symbol pro obsah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365125" indent="-365125" algn="just"/>
            <a:r>
              <a:rPr lang="cs-CZ" altLang="cs-CZ" sz="2500" dirty="0" smtClean="0">
                <a:latin typeface="Times New Roman" pitchFamily="18" charset="0"/>
                <a:cs typeface="Times New Roman" pitchFamily="18" charset="0"/>
              </a:rPr>
              <a:t>patří mezi aktivní hromosvody (ESE – </a:t>
            </a:r>
            <a:r>
              <a:rPr lang="cs-CZ" altLang="cs-CZ" sz="2500" dirty="0" err="1" smtClean="0">
                <a:latin typeface="Times New Roman" pitchFamily="18" charset="0"/>
                <a:cs typeface="Times New Roman" pitchFamily="18" charset="0"/>
              </a:rPr>
              <a:t>Early</a:t>
            </a:r>
            <a:r>
              <a:rPr lang="cs-CZ" altLang="cs-CZ" sz="25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altLang="cs-CZ" sz="2500" dirty="0" err="1" smtClean="0">
                <a:latin typeface="Times New Roman" pitchFamily="18" charset="0"/>
                <a:cs typeface="Times New Roman" pitchFamily="18" charset="0"/>
              </a:rPr>
              <a:t>Streamer</a:t>
            </a:r>
            <a:r>
              <a:rPr lang="cs-CZ" altLang="cs-CZ" sz="25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altLang="cs-CZ" sz="2500" dirty="0" err="1" smtClean="0">
                <a:latin typeface="Times New Roman" pitchFamily="18" charset="0"/>
                <a:cs typeface="Times New Roman" pitchFamily="18" charset="0"/>
              </a:rPr>
              <a:t>Emission</a:t>
            </a:r>
            <a:r>
              <a:rPr lang="cs-CZ" altLang="cs-CZ" sz="2500" dirty="0" smtClean="0">
                <a:latin typeface="Times New Roman" pitchFamily="18" charset="0"/>
                <a:cs typeface="Times New Roman" pitchFamily="18" charset="0"/>
              </a:rPr>
              <a:t> systém)</a:t>
            </a:r>
          </a:p>
          <a:p>
            <a:pPr marL="365125" indent="-365125" algn="just"/>
            <a:r>
              <a:rPr lang="cs-CZ" altLang="cs-CZ" sz="2500" dirty="0" smtClean="0">
                <a:latin typeface="Times New Roman" pitchFamily="18" charset="0"/>
                <a:cs typeface="Times New Roman" pitchFamily="18" charset="0"/>
              </a:rPr>
              <a:t>založen na včasné emisi specifického vstřícného výboje</a:t>
            </a:r>
          </a:p>
          <a:p>
            <a:pPr marL="365125" indent="-365125" algn="just"/>
            <a:r>
              <a:rPr lang="cs-CZ" altLang="cs-CZ" sz="2500" dirty="0" smtClean="0">
                <a:latin typeface="Times New Roman" pitchFamily="18" charset="0"/>
                <a:cs typeface="Times New Roman" pitchFamily="18" charset="0"/>
              </a:rPr>
              <a:t>pulsar generuje výboj, který se rychle šíří s cílem zachytit blesk a nasměruje jej do země</a:t>
            </a:r>
          </a:p>
          <a:p>
            <a:pPr marL="365125" indent="-365125" algn="just"/>
            <a:r>
              <a:rPr lang="cs-CZ" altLang="cs-CZ" sz="2500" dirty="0" smtClean="0">
                <a:latin typeface="Times New Roman" pitchFamily="18" charset="0"/>
                <a:cs typeface="Times New Roman" pitchFamily="18" charset="0"/>
              </a:rPr>
              <a:t>vznikne časový předstih oproti jednoduchému tyčovému bleskosvodu</a:t>
            </a:r>
          </a:p>
          <a:p>
            <a:endParaRPr lang="cs-CZ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just"/>
            <a:r>
              <a:rPr lang="cs-CZ" altLang="cs-CZ" sz="2900" dirty="0" smtClean="0">
                <a:latin typeface="Times New Roman" pitchFamily="18" charset="0"/>
                <a:cs typeface="Times New Roman" pitchFamily="18" charset="0"/>
              </a:rPr>
              <a:t>Včasná emise specifického vstřícného výboje</a:t>
            </a:r>
            <a:endParaRPr lang="cs-CZ" altLang="cs-CZ" sz="29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Zástupný symbol pro obsah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365125" indent="-365125" algn="just"/>
            <a:r>
              <a:rPr lang="cs-CZ" altLang="cs-CZ" sz="2500" dirty="0" smtClean="0">
                <a:latin typeface="Times New Roman" pitchFamily="18" charset="0"/>
                <a:cs typeface="Times New Roman" pitchFamily="18" charset="0"/>
              </a:rPr>
              <a:t>za bouřky intenzita okolního elektrického pole může dosáhnout hodnoty 10 až 20kV/m</a:t>
            </a:r>
          </a:p>
          <a:p>
            <a:pPr marL="365125" indent="-365125" algn="just"/>
            <a:r>
              <a:rPr lang="cs-CZ" altLang="cs-CZ" sz="2500" dirty="0" smtClean="0">
                <a:latin typeface="Times New Roman" pitchFamily="18" charset="0"/>
                <a:cs typeface="Times New Roman" pitchFamily="18" charset="0"/>
              </a:rPr>
              <a:t>pulsar se aktivuje při intenzitě pole přesahující hodnotu znamenající určité minimální riziko zasažení bleskem</a:t>
            </a:r>
          </a:p>
          <a:p>
            <a:pPr marL="365125" indent="-365125" algn="just"/>
            <a:r>
              <a:rPr lang="cs-CZ" altLang="cs-CZ" sz="2500" dirty="0" smtClean="0">
                <a:latin typeface="Times New Roman" pitchFamily="18" charset="0"/>
                <a:cs typeface="Times New Roman" pitchFamily="18" charset="0"/>
              </a:rPr>
              <a:t>čerpá energii potřebnou ke generování </a:t>
            </a:r>
            <a:r>
              <a:rPr lang="cs-CZ" altLang="cs-CZ" sz="2500" dirty="0" err="1" smtClean="0">
                <a:latin typeface="Times New Roman" pitchFamily="18" charset="0"/>
                <a:cs typeface="Times New Roman" pitchFamily="18" charset="0"/>
              </a:rPr>
              <a:t>vn</a:t>
            </a:r>
            <a:r>
              <a:rPr lang="cs-CZ" altLang="cs-CZ" sz="2500" dirty="0" smtClean="0">
                <a:latin typeface="Times New Roman" pitchFamily="18" charset="0"/>
                <a:cs typeface="Times New Roman" pitchFamily="18" charset="0"/>
              </a:rPr>
              <a:t> pulzů z okolního elektrického pole</a:t>
            </a:r>
          </a:p>
          <a:p>
            <a:pPr marL="365125" indent="-365125" algn="just"/>
            <a:r>
              <a:rPr lang="cs-CZ" altLang="cs-CZ" sz="2500" dirty="0" smtClean="0">
                <a:latin typeface="Times New Roman" pitchFamily="18" charset="0"/>
                <a:cs typeface="Times New Roman" pitchFamily="18" charset="0"/>
              </a:rPr>
              <a:t>vysílá výboj šířící se směrem vzhůru</a:t>
            </a:r>
          </a:p>
          <a:p>
            <a:endParaRPr lang="cs-CZ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just"/>
            <a:r>
              <a:rPr lang="cs-CZ" altLang="cs-CZ" sz="2900" dirty="0" smtClean="0">
                <a:latin typeface="Times New Roman" pitchFamily="18" charset="0"/>
                <a:cs typeface="Times New Roman" pitchFamily="18" charset="0"/>
              </a:rPr>
              <a:t>Porovnání rozdílu návrhu systému jímací soustavy</a:t>
            </a:r>
            <a:endParaRPr lang="cs-CZ" altLang="cs-CZ" sz="29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Zástupný symbol pro obsah 3" descr="poovnani.pn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422124" y="1196752"/>
            <a:ext cx="8326340" cy="5112568"/>
          </a:xfr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just"/>
            <a:r>
              <a:rPr lang="cs-CZ" altLang="cs-CZ" sz="2900" dirty="0" smtClean="0">
                <a:latin typeface="Times New Roman" pitchFamily="18" charset="0"/>
                <a:cs typeface="Times New Roman" pitchFamily="18" charset="0"/>
              </a:rPr>
              <a:t>Příklad států mající normu pro aktivní bleskosvody</a:t>
            </a:r>
            <a:endParaRPr lang="cs-CZ" altLang="cs-CZ" sz="29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Zástupný symbol pro obsah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365125" indent="-365125" algn="just"/>
            <a:r>
              <a:rPr lang="cs-CZ" altLang="cs-CZ" sz="2500" dirty="0" smtClean="0">
                <a:latin typeface="Times New Roman" pitchFamily="18" charset="0"/>
                <a:cs typeface="Times New Roman" pitchFamily="18" charset="0"/>
              </a:rPr>
              <a:t>Francie</a:t>
            </a:r>
          </a:p>
          <a:p>
            <a:pPr marL="365125" indent="-365125" algn="just"/>
            <a:r>
              <a:rPr lang="cs-CZ" altLang="cs-CZ" sz="2500" dirty="0" smtClean="0">
                <a:latin typeface="Times New Roman" pitchFamily="18" charset="0"/>
                <a:cs typeface="Times New Roman" pitchFamily="18" charset="0"/>
              </a:rPr>
              <a:t>Slovensko</a:t>
            </a:r>
          </a:p>
          <a:p>
            <a:pPr marL="365125" indent="-365125" algn="just"/>
            <a:r>
              <a:rPr lang="cs-CZ" altLang="cs-CZ" sz="2500" dirty="0" smtClean="0">
                <a:latin typeface="Times New Roman" pitchFamily="18" charset="0"/>
                <a:cs typeface="Times New Roman" pitchFamily="18" charset="0"/>
              </a:rPr>
              <a:t>Španělsko</a:t>
            </a:r>
          </a:p>
          <a:p>
            <a:pPr marL="365125" indent="-365125" algn="just"/>
            <a:r>
              <a:rPr lang="cs-CZ" altLang="cs-CZ" sz="2500" dirty="0" smtClean="0">
                <a:latin typeface="Times New Roman" pitchFamily="18" charset="0"/>
                <a:cs typeface="Times New Roman" pitchFamily="18" charset="0"/>
              </a:rPr>
              <a:t>Portugalsko</a:t>
            </a:r>
          </a:p>
          <a:p>
            <a:pPr marL="365125" indent="-365125" algn="just"/>
            <a:r>
              <a:rPr lang="cs-CZ" altLang="cs-CZ" sz="2500" dirty="0" smtClean="0">
                <a:latin typeface="Times New Roman" pitchFamily="18" charset="0"/>
                <a:cs typeface="Times New Roman" pitchFamily="18" charset="0"/>
              </a:rPr>
              <a:t>Argentina</a:t>
            </a:r>
          </a:p>
          <a:p>
            <a:pPr marL="365125" indent="-365125" algn="just"/>
            <a:r>
              <a:rPr lang="cs-CZ" altLang="cs-CZ" sz="2500" dirty="0" smtClean="0">
                <a:latin typeface="Times New Roman" pitchFamily="18" charset="0"/>
                <a:cs typeface="Times New Roman" pitchFamily="18" charset="0"/>
              </a:rPr>
              <a:t>a další</a:t>
            </a:r>
          </a:p>
          <a:p>
            <a:endParaRPr lang="cs-CZ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just"/>
            <a:r>
              <a:rPr lang="cs-CZ" altLang="cs-CZ" sz="2900" dirty="0" smtClean="0">
                <a:latin typeface="Times New Roman" pitchFamily="18" charset="0"/>
                <a:cs typeface="Times New Roman" pitchFamily="18" charset="0"/>
              </a:rPr>
              <a:t>Měření izolačního odporu, měřící přístroje (ČSN 33 2000-6, PNE 33 0000-1 ed.4)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365125" indent="-365125" algn="just">
              <a:buNone/>
            </a:pPr>
            <a:r>
              <a:rPr lang="cs-CZ" altLang="cs-CZ" sz="2500" dirty="0" smtClean="0">
                <a:latin typeface="Times New Roman" pitchFamily="18" charset="0"/>
                <a:cs typeface="Times New Roman" pitchFamily="18" charset="0"/>
              </a:rPr>
              <a:t>Bezpečnostní důvody:</a:t>
            </a:r>
          </a:p>
          <a:p>
            <a:pPr marL="365125" indent="-365125" algn="just"/>
            <a:r>
              <a:rPr lang="cs-CZ" altLang="cs-CZ" sz="2500" dirty="0" smtClean="0">
                <a:latin typeface="Times New Roman" pitchFamily="18" charset="0"/>
                <a:cs typeface="Times New Roman" pitchFamily="18" charset="0"/>
              </a:rPr>
              <a:t>nebezpečí úrazu el. proudem</a:t>
            </a:r>
          </a:p>
          <a:p>
            <a:pPr marL="365125" indent="-365125" algn="just"/>
            <a:r>
              <a:rPr lang="cs-CZ" altLang="cs-CZ" sz="2500" dirty="0" smtClean="0">
                <a:latin typeface="Times New Roman" pitchFamily="18" charset="0"/>
                <a:cs typeface="Times New Roman" pitchFamily="18" charset="0"/>
              </a:rPr>
              <a:t>vznik požáru</a:t>
            </a:r>
          </a:p>
          <a:p>
            <a:pPr marL="365125" indent="-365125" algn="just"/>
            <a:endParaRPr lang="cs-CZ" altLang="cs-CZ" sz="2500" dirty="0" smtClean="0">
              <a:latin typeface="Times New Roman" pitchFamily="18" charset="0"/>
              <a:cs typeface="Times New Roman" pitchFamily="18" charset="0"/>
            </a:endParaRPr>
          </a:p>
          <a:p>
            <a:pPr marL="365125" indent="-365125" algn="just">
              <a:buNone/>
            </a:pPr>
            <a:r>
              <a:rPr lang="cs-CZ" altLang="cs-CZ" sz="2500" dirty="0" smtClean="0">
                <a:latin typeface="Times New Roman" pitchFamily="18" charset="0"/>
                <a:cs typeface="Times New Roman" pitchFamily="18" charset="0"/>
              </a:rPr>
              <a:t>Povinnost měření:</a:t>
            </a:r>
          </a:p>
          <a:p>
            <a:pPr marL="365125" indent="-365125" algn="just"/>
            <a:r>
              <a:rPr lang="cs-CZ" altLang="cs-CZ" sz="2500" dirty="0" smtClean="0">
                <a:latin typeface="Times New Roman" pitchFamily="18" charset="0"/>
                <a:cs typeface="Times New Roman" pitchFamily="18" charset="0"/>
              </a:rPr>
              <a:t>u nových elektrických instalací</a:t>
            </a:r>
          </a:p>
          <a:p>
            <a:pPr marL="365125" indent="-365125" algn="just"/>
            <a:r>
              <a:rPr lang="cs-CZ" altLang="cs-CZ" sz="2500" dirty="0" smtClean="0">
                <a:latin typeface="Times New Roman" pitchFamily="18" charset="0"/>
                <a:cs typeface="Times New Roman" pitchFamily="18" charset="0"/>
              </a:rPr>
              <a:t>u nových elektrických přípojek</a:t>
            </a:r>
          </a:p>
          <a:p>
            <a:pPr marL="365125" indent="-365125" algn="just"/>
            <a:r>
              <a:rPr lang="cs-CZ" altLang="cs-CZ" sz="2500" dirty="0" smtClean="0">
                <a:latin typeface="Times New Roman" pitchFamily="18" charset="0"/>
                <a:cs typeface="Times New Roman" pitchFamily="18" charset="0"/>
              </a:rPr>
              <a:t>při pravidelných revizích a kontrolách</a:t>
            </a:r>
          </a:p>
          <a:p>
            <a:endParaRPr lang="cs-CZ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just"/>
            <a:r>
              <a:rPr lang="cs-CZ" altLang="cs-CZ" sz="2900" dirty="0" smtClean="0">
                <a:latin typeface="Times New Roman" pitchFamily="18" charset="0"/>
                <a:cs typeface="Times New Roman" pitchFamily="18" charset="0"/>
              </a:rPr>
              <a:t>Měření izolačního odporu</a:t>
            </a:r>
          </a:p>
        </p:txBody>
      </p:sp>
      <p:pic>
        <p:nvPicPr>
          <p:cNvPr id="5" name="Zástupný symbol pro obsah 3" descr="iz_odp.pn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467544" y="1219200"/>
            <a:ext cx="8208912" cy="5018112"/>
          </a:xfr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just"/>
            <a:r>
              <a:rPr lang="cs-CZ" altLang="cs-CZ" sz="2900" dirty="0" smtClean="0">
                <a:latin typeface="Times New Roman" pitchFamily="18" charset="0"/>
                <a:cs typeface="Times New Roman" pitchFamily="18" charset="0"/>
              </a:rPr>
              <a:t>Základní kritéria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algn="just"/>
            <a:r>
              <a:rPr lang="cs-CZ" altLang="cs-CZ" sz="2500" dirty="0" smtClean="0">
                <a:latin typeface="Times New Roman" pitchFamily="18" charset="0"/>
                <a:cs typeface="Times New Roman" pitchFamily="18" charset="0"/>
              </a:rPr>
              <a:t>izolační odpor (při odpojení spotřebičů u elektrických instalací a odpojených odběrných zařízení u přípojek) nesmí být nižší než minimální hodnota uvedená v tabulce</a:t>
            </a:r>
          </a:p>
          <a:p>
            <a:pPr algn="just"/>
            <a:r>
              <a:rPr lang="cs-CZ" altLang="cs-CZ" sz="2500" dirty="0" smtClean="0">
                <a:latin typeface="Times New Roman" pitchFamily="18" charset="0"/>
                <a:cs typeface="Times New Roman" pitchFamily="18" charset="0"/>
              </a:rPr>
              <a:t>měří se stejnosměrným proudem. Zkušební přístroj musí být schopen poskytovat zkušební napětí stanovené v tabulce při zatížení 1mA po dobu 5 až 10s</a:t>
            </a:r>
          </a:p>
          <a:p>
            <a:endParaRPr lang="cs-CZ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just"/>
            <a:r>
              <a:rPr lang="cs-CZ" altLang="cs-CZ" sz="2900" dirty="0" smtClean="0">
                <a:latin typeface="Times New Roman" pitchFamily="18" charset="0"/>
                <a:cs typeface="Times New Roman" pitchFamily="18" charset="0"/>
              </a:rPr>
              <a:t>Obecné principy</a:t>
            </a:r>
            <a:endParaRPr lang="cs-CZ" altLang="cs-CZ" sz="29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Zástupný symbol pro obsah 3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147248" cy="5018112"/>
          </a:xfrm>
        </p:spPr>
        <p:txBody>
          <a:bodyPr>
            <a:normAutofit/>
          </a:bodyPr>
          <a:lstStyle/>
          <a:p>
            <a:pPr algn="just"/>
            <a:r>
              <a:rPr lang="cs-CZ" altLang="cs-CZ" sz="2500" dirty="0" smtClean="0">
                <a:latin typeface="Times New Roman" pitchFamily="18" charset="0"/>
                <a:cs typeface="Times New Roman" pitchFamily="18" charset="0"/>
              </a:rPr>
              <a:t>vyrovnání potenciálů (až desítky MV)</a:t>
            </a:r>
          </a:p>
          <a:p>
            <a:pPr algn="just"/>
            <a:r>
              <a:rPr lang="cs-CZ" altLang="cs-CZ" sz="2500" dirty="0" smtClean="0">
                <a:latin typeface="Times New Roman" pitchFamily="18" charset="0"/>
                <a:cs typeface="Times New Roman" pitchFamily="18" charset="0"/>
              </a:rPr>
              <a:t>z mraku sestupuje tzv. vůdčí výboj (</a:t>
            </a:r>
            <a:r>
              <a:rPr lang="cs-CZ" altLang="cs-CZ" sz="2500" dirty="0" err="1" smtClean="0">
                <a:latin typeface="Times New Roman" pitchFamily="18" charset="0"/>
                <a:cs typeface="Times New Roman" pitchFamily="18" charset="0"/>
              </a:rPr>
              <a:t>leadr</a:t>
            </a:r>
            <a:r>
              <a:rPr lang="cs-CZ" altLang="cs-CZ" sz="2500" dirty="0" smtClean="0">
                <a:latin typeface="Times New Roman" pitchFamily="18" charset="0"/>
                <a:cs typeface="Times New Roman" pitchFamily="18" charset="0"/>
              </a:rPr>
              <a:t>) blesku a ze země (objektu) vstřícný výboj (</a:t>
            </a:r>
            <a:r>
              <a:rPr lang="cs-CZ" altLang="cs-CZ" sz="2500" dirty="0" err="1" smtClean="0">
                <a:latin typeface="Times New Roman" pitchFamily="18" charset="0"/>
                <a:cs typeface="Times New Roman" pitchFamily="18" charset="0"/>
              </a:rPr>
              <a:t>streamer</a:t>
            </a:r>
            <a:r>
              <a:rPr lang="cs-CZ" altLang="cs-CZ" sz="2500" dirty="0" smtClean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algn="just"/>
            <a:r>
              <a:rPr lang="cs-CZ" altLang="cs-CZ" sz="2500" dirty="0" smtClean="0">
                <a:latin typeface="Times New Roman" pitchFamily="18" charset="0"/>
                <a:cs typeface="Times New Roman" pitchFamily="18" charset="0"/>
              </a:rPr>
              <a:t>po spojení výbojů se vytvoří hlavní kanál potřebný pro průchod bleskového proudu</a:t>
            </a:r>
          </a:p>
          <a:p>
            <a:pPr algn="just">
              <a:buNone/>
            </a:pPr>
            <a:endParaRPr lang="cs-CZ" altLang="cs-CZ" sz="25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cs-CZ" altLang="cs-CZ" sz="2500" dirty="0" smtClean="0">
                <a:latin typeface="Times New Roman" pitchFamily="18" charset="0"/>
                <a:cs typeface="Times New Roman" pitchFamily="18" charset="0"/>
              </a:rPr>
              <a:t>Druhy výbojů:</a:t>
            </a:r>
          </a:p>
          <a:p>
            <a:r>
              <a:rPr lang="cs-CZ" altLang="cs-CZ" sz="2500" dirty="0" smtClean="0">
                <a:latin typeface="Times New Roman" pitchFamily="18" charset="0"/>
                <a:cs typeface="Times New Roman" pitchFamily="18" charset="0"/>
              </a:rPr>
              <a:t>negativní (90%)</a:t>
            </a:r>
          </a:p>
          <a:p>
            <a:r>
              <a:rPr lang="cs-CZ" altLang="cs-CZ" sz="2500" dirty="0" smtClean="0">
                <a:latin typeface="Times New Roman" pitchFamily="18" charset="0"/>
                <a:cs typeface="Times New Roman" pitchFamily="18" charset="0"/>
              </a:rPr>
              <a:t>pozitivní (10%)</a:t>
            </a:r>
          </a:p>
          <a:p>
            <a:r>
              <a:rPr lang="cs-CZ" altLang="cs-CZ" sz="2500" dirty="0" smtClean="0">
                <a:latin typeface="Times New Roman" pitchFamily="18" charset="0"/>
                <a:cs typeface="Times New Roman" pitchFamily="18" charset="0"/>
              </a:rPr>
              <a:t>sestupné</a:t>
            </a:r>
          </a:p>
          <a:p>
            <a:r>
              <a:rPr lang="cs-CZ" altLang="cs-CZ" sz="2500" dirty="0" smtClean="0">
                <a:latin typeface="Times New Roman" pitchFamily="18" charset="0"/>
                <a:cs typeface="Times New Roman" pitchFamily="18" charset="0"/>
              </a:rPr>
              <a:t>vzestupné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just"/>
            <a:r>
              <a:rPr lang="cs-CZ" altLang="cs-CZ" sz="2900" dirty="0" smtClean="0">
                <a:latin typeface="Times New Roman" pitchFamily="18" charset="0"/>
                <a:cs typeface="Times New Roman" pitchFamily="18" charset="0"/>
              </a:rPr>
              <a:t>Minimální hodnoty izolačního odporu</a:t>
            </a:r>
          </a:p>
        </p:txBody>
      </p:sp>
      <p:pic>
        <p:nvPicPr>
          <p:cNvPr id="5" name="Zástupný symbol pro obsah 3" descr="min_odpory.pn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467545" y="2204864"/>
            <a:ext cx="8208912" cy="2952328"/>
          </a:xfr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just"/>
            <a:r>
              <a:rPr lang="cs-CZ" altLang="cs-CZ" sz="2900" dirty="0" smtClean="0">
                <a:latin typeface="Times New Roman" pitchFamily="18" charset="0"/>
                <a:cs typeface="Times New Roman" pitchFamily="18" charset="0"/>
              </a:rPr>
              <a:t>Měřící přístroje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6" name="Zástupný symbol pro obsah 3" descr="pristroje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5536" y="2420888"/>
            <a:ext cx="8352928" cy="1944216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just"/>
            <a:r>
              <a:rPr lang="cs-CZ" altLang="cs-CZ" sz="2900" dirty="0" smtClean="0">
                <a:latin typeface="Times New Roman" pitchFamily="18" charset="0"/>
                <a:cs typeface="Times New Roman" pitchFamily="18" charset="0"/>
              </a:rPr>
              <a:t>Volba, umístění a připojení elektrických přístrojů a spotřebičů </a:t>
            </a:r>
            <a:r>
              <a:rPr lang="cs-CZ" altLang="cs-CZ" sz="1300" dirty="0" smtClean="0">
                <a:latin typeface="Times New Roman" pitchFamily="18" charset="0"/>
                <a:cs typeface="Times New Roman" pitchFamily="18" charset="0"/>
              </a:rPr>
              <a:t>(ČSN 332180, ČSN 33 2000-4-46, ČSN 33 2000-4-47, ČSN 33 2000-5-53, ČSN 33 2000-5-537)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algn="just">
              <a:buNone/>
            </a:pPr>
            <a:r>
              <a:rPr lang="cs-CZ" altLang="cs-CZ" sz="2500" dirty="0" smtClean="0">
                <a:latin typeface="Times New Roman" pitchFamily="18" charset="0"/>
                <a:cs typeface="Times New Roman" pitchFamily="18" charset="0"/>
              </a:rPr>
              <a:t>Elektrické přístroje a spotřebiče musí být voleny, umístěny a připojeny tak, aby při zajištění ochrany před nebezpečným dotykovým napětím byly splněny následující požadavky:</a:t>
            </a:r>
          </a:p>
          <a:p>
            <a:r>
              <a:rPr lang="cs-CZ" altLang="cs-CZ" sz="2500" dirty="0" smtClean="0">
                <a:latin typeface="Times New Roman" pitchFamily="18" charset="0"/>
                <a:cs typeface="Times New Roman" pitchFamily="18" charset="0"/>
              </a:rPr>
              <a:t>Jednoduchý přístup k ovládacím a kontrolním místům</a:t>
            </a:r>
          </a:p>
          <a:p>
            <a:pPr>
              <a:buNone/>
            </a:pPr>
            <a:endParaRPr lang="cs-CZ" sz="2800" dirty="0" smtClean="0">
              <a:latin typeface="Comic Sans MS" pitchFamily="66" charset="0"/>
            </a:endParaRPr>
          </a:p>
          <a:p>
            <a:pPr>
              <a:buNone/>
            </a:pPr>
            <a:endParaRPr lang="cs-CZ" sz="2800" dirty="0" smtClean="0">
              <a:latin typeface="Comic Sans MS" pitchFamily="66" charset="0"/>
            </a:endParaRPr>
          </a:p>
          <a:p>
            <a:endParaRPr lang="cs-CZ" dirty="0"/>
          </a:p>
        </p:txBody>
      </p:sp>
      <p:pic>
        <p:nvPicPr>
          <p:cNvPr id="5" name="Obrázek 4" descr="134917666183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788024" y="3212976"/>
            <a:ext cx="3738578" cy="2872084"/>
          </a:xfrm>
          <a:prstGeom prst="rect">
            <a:avLst/>
          </a:prstGeom>
          <a:ln w="127000" cap="sq">
            <a:solidFill>
              <a:srgbClr val="FF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7" name="Obrázek 6" descr="134917674426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83568" y="3212976"/>
            <a:ext cx="3816424" cy="2862318"/>
          </a:xfrm>
          <a:prstGeom prst="rect">
            <a:avLst/>
          </a:prstGeom>
          <a:ln w="127000" cap="sq">
            <a:solidFill>
              <a:srgbClr val="00FF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obsah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cs-CZ" altLang="cs-CZ" sz="2500" dirty="0" smtClean="0">
                <a:latin typeface="Times New Roman" pitchFamily="18" charset="0"/>
                <a:cs typeface="Times New Roman" pitchFamily="18" charset="0"/>
              </a:rPr>
              <a:t>Snížení izolačního stavu působením vnějších vlivů</a:t>
            </a:r>
          </a:p>
          <a:p>
            <a:endParaRPr lang="cs-CZ" altLang="cs-CZ" sz="25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cs-CZ" sz="2800" dirty="0" smtClean="0">
              <a:latin typeface="Comic Sans MS" pitchFamily="66" charset="0"/>
            </a:endParaRPr>
          </a:p>
          <a:p>
            <a:pPr>
              <a:buNone/>
            </a:pPr>
            <a:endParaRPr lang="cs-CZ" sz="2800" dirty="0" smtClean="0">
              <a:latin typeface="Comic Sans MS" pitchFamily="66" charset="0"/>
            </a:endParaRPr>
          </a:p>
          <a:p>
            <a:endParaRPr lang="cs-CZ" dirty="0"/>
          </a:p>
        </p:txBody>
      </p:sp>
      <p:pic>
        <p:nvPicPr>
          <p:cNvPr id="6" name="Picture 2" descr="http://www.predskolaci.cz/wp-content/uploads/2009/11/pocasi-slunce-duha.jpg"/>
          <p:cNvPicPr>
            <a:picLocks noChangeAspect="1" noChangeArrowheads="1"/>
          </p:cNvPicPr>
          <p:nvPr/>
        </p:nvPicPr>
        <p:blipFill>
          <a:blip r:embed="rId2" cstate="print"/>
          <a:srcRect t="12281" r="1749" b="9936"/>
          <a:stretch>
            <a:fillRect/>
          </a:stretch>
        </p:blipFill>
        <p:spPr bwMode="auto">
          <a:xfrm>
            <a:off x="1835696" y="2060848"/>
            <a:ext cx="5184576" cy="4104456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obsah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algn="just"/>
            <a:r>
              <a:rPr lang="cs-CZ" altLang="cs-CZ" sz="2500" dirty="0" smtClean="0">
                <a:latin typeface="Times New Roman" pitchFamily="18" charset="0"/>
                <a:cs typeface="Times New Roman" pitchFamily="18" charset="0"/>
              </a:rPr>
              <a:t>Dodržení podmínek dostatečného větrání nebo chlazení u tepelných spotřebičů ale i u spotřebičů při jejichž chodu vzniká oteplení, které snižuje životnost zařízení.</a:t>
            </a:r>
          </a:p>
          <a:p>
            <a:endParaRPr lang="cs-CZ" altLang="cs-CZ" sz="25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cs-CZ" altLang="cs-CZ" sz="25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cs-CZ" sz="2800" dirty="0" smtClean="0">
              <a:latin typeface="Comic Sans MS" pitchFamily="66" charset="0"/>
            </a:endParaRPr>
          </a:p>
          <a:p>
            <a:pPr>
              <a:buNone/>
            </a:pPr>
            <a:endParaRPr lang="cs-CZ" sz="2800" dirty="0" smtClean="0">
              <a:latin typeface="Comic Sans MS" pitchFamily="66" charset="0"/>
            </a:endParaRPr>
          </a:p>
          <a:p>
            <a:endParaRPr lang="cs-CZ" dirty="0"/>
          </a:p>
        </p:txBody>
      </p:sp>
      <p:pic>
        <p:nvPicPr>
          <p:cNvPr id="5" name="Picture 2" descr="http://www.datart.cz/catalog_img_cz/257/955/257955/IMAGE_FULL_2.jpg"/>
          <p:cNvPicPr>
            <a:picLocks noChangeAspect="1" noChangeArrowheads="1"/>
          </p:cNvPicPr>
          <p:nvPr/>
        </p:nvPicPr>
        <p:blipFill>
          <a:blip r:embed="rId2" cstate="print"/>
          <a:srcRect t="3790"/>
          <a:stretch>
            <a:fillRect/>
          </a:stretch>
        </p:blipFill>
        <p:spPr bwMode="auto">
          <a:xfrm>
            <a:off x="539552" y="2564904"/>
            <a:ext cx="3678957" cy="3656449"/>
          </a:xfrm>
          <a:prstGeom prst="rect">
            <a:avLst/>
          </a:prstGeom>
          <a:ln w="127000" cap="sq">
            <a:solidFill>
              <a:srgbClr val="00FF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7" name="Picture 4" descr="http://hasici.bloger.cz/obrazky/hasici.bloger.cz/12-mikrovlnk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2924944"/>
            <a:ext cx="3960440" cy="2972071"/>
          </a:xfrm>
          <a:prstGeom prst="rect">
            <a:avLst/>
          </a:prstGeom>
          <a:ln w="127000" cap="sq">
            <a:solidFill>
              <a:srgbClr val="FF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obsah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algn="just"/>
            <a:r>
              <a:rPr lang="cs-CZ" altLang="cs-CZ" sz="2500" dirty="0" smtClean="0">
                <a:latin typeface="Times New Roman" pitchFamily="18" charset="0"/>
                <a:cs typeface="Times New Roman" pitchFamily="18" charset="0"/>
              </a:rPr>
              <a:t>Spotřebič musí být umístěn na suchém a čistém místě.</a:t>
            </a:r>
          </a:p>
          <a:p>
            <a:pPr algn="just"/>
            <a:r>
              <a:rPr lang="cs-CZ" altLang="cs-CZ" sz="2500" dirty="0" smtClean="0">
                <a:latin typeface="Times New Roman" pitchFamily="18" charset="0"/>
                <a:cs typeface="Times New Roman" pitchFamily="18" charset="0"/>
              </a:rPr>
              <a:t>Přívod má mít předepsanou vzdálenost od jiných zařízení nebo konstrukcí.</a:t>
            </a:r>
          </a:p>
          <a:p>
            <a:pPr algn="just"/>
            <a:r>
              <a:rPr lang="cs-CZ" altLang="cs-CZ" sz="2500" dirty="0" smtClean="0">
                <a:latin typeface="Times New Roman" pitchFamily="18" charset="0"/>
                <a:cs typeface="Times New Roman" pitchFamily="18" charset="0"/>
              </a:rPr>
              <a:t>Přístroje a vodiče mimo </a:t>
            </a:r>
            <a:r>
              <a:rPr lang="cs-CZ" altLang="cs-CZ" sz="2500" dirty="0" err="1" smtClean="0">
                <a:latin typeface="Times New Roman" pitchFamily="18" charset="0"/>
                <a:cs typeface="Times New Roman" pitchFamily="18" charset="0"/>
              </a:rPr>
              <a:t>vn</a:t>
            </a:r>
            <a:r>
              <a:rPr lang="cs-CZ" altLang="cs-CZ" sz="2500" dirty="0" smtClean="0">
                <a:latin typeface="Times New Roman" pitchFamily="18" charset="0"/>
                <a:cs typeface="Times New Roman" pitchFamily="18" charset="0"/>
              </a:rPr>
              <a:t>, umístěné mim el. provozovny, musí být zabezpečeny proti přístupu nepovolaných osob a vzniku nebezpečného dotykového napětí.</a:t>
            </a:r>
          </a:p>
          <a:p>
            <a:pPr algn="just"/>
            <a:endParaRPr lang="cs-CZ" altLang="cs-CZ" sz="25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cs-CZ" altLang="cs-CZ" sz="25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cs-CZ" altLang="cs-CZ" sz="25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cs-CZ" sz="2800" dirty="0" smtClean="0">
              <a:latin typeface="Comic Sans MS" pitchFamily="66" charset="0"/>
            </a:endParaRPr>
          </a:p>
          <a:p>
            <a:pPr>
              <a:buNone/>
            </a:pPr>
            <a:endParaRPr lang="cs-CZ" sz="2800" dirty="0" smtClean="0">
              <a:latin typeface="Comic Sans MS" pitchFamily="66" charset="0"/>
            </a:endParaRPr>
          </a:p>
          <a:p>
            <a:endParaRPr lang="cs-CZ" dirty="0"/>
          </a:p>
        </p:txBody>
      </p:sp>
      <p:pic>
        <p:nvPicPr>
          <p:cNvPr id="6" name="Picture 2" descr="H:\DCIM\.thumbnails\134926094106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621840" y="3850766"/>
            <a:ext cx="2294012" cy="2314575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8" name="Picture 3" descr="H:\DCIM\.thumbnails\134926092045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28184" y="3573016"/>
            <a:ext cx="2314575" cy="2582044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obsah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algn="just"/>
            <a:r>
              <a:rPr lang="cs-CZ" altLang="cs-CZ" sz="2500" dirty="0" smtClean="0">
                <a:latin typeface="Times New Roman" pitchFamily="18" charset="0"/>
                <a:cs typeface="Times New Roman" pitchFamily="18" charset="0"/>
              </a:rPr>
              <a:t>Přívody k pohyblivým spotřebičům musí být chráněny proti mechanickému poškození.</a:t>
            </a:r>
          </a:p>
          <a:p>
            <a:pPr algn="just"/>
            <a:r>
              <a:rPr lang="cs-CZ" altLang="cs-CZ" sz="2500" dirty="0" smtClean="0">
                <a:latin typeface="Times New Roman" pitchFamily="18" charset="0"/>
                <a:cs typeface="Times New Roman" pitchFamily="18" charset="0"/>
              </a:rPr>
              <a:t>Dodržet hodnoty zátěže odpovídající jmenovitým údajům.</a:t>
            </a:r>
          </a:p>
          <a:p>
            <a:pPr algn="just"/>
            <a:r>
              <a:rPr lang="cs-CZ" altLang="cs-CZ" sz="2500" dirty="0" smtClean="0">
                <a:latin typeface="Times New Roman" pitchFamily="18" charset="0"/>
                <a:cs typeface="Times New Roman" pitchFamily="18" charset="0"/>
              </a:rPr>
              <a:t>Šňůry v pohyblivých zásuvkách i vidlicích musí být zajištěny proti vytržení, ochranný vodič musí mít takovou délku, aby v případě, že dojde k vytržení šňůry byl přerušen jako poslední.</a:t>
            </a:r>
          </a:p>
          <a:p>
            <a:pPr algn="just"/>
            <a:endParaRPr lang="cs-CZ" altLang="cs-CZ" sz="25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cs-CZ" altLang="cs-CZ" sz="25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cs-CZ" altLang="cs-CZ" sz="25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cs-CZ" sz="2800" dirty="0" smtClean="0">
              <a:latin typeface="Comic Sans MS" pitchFamily="66" charset="0"/>
            </a:endParaRPr>
          </a:p>
          <a:p>
            <a:pPr>
              <a:buNone/>
            </a:pPr>
            <a:endParaRPr lang="cs-CZ" sz="2800" dirty="0" smtClean="0">
              <a:latin typeface="Comic Sans MS" pitchFamily="66" charset="0"/>
            </a:endParaRPr>
          </a:p>
          <a:p>
            <a:endParaRPr lang="cs-CZ" dirty="0"/>
          </a:p>
        </p:txBody>
      </p:sp>
      <p:pic>
        <p:nvPicPr>
          <p:cNvPr id="7" name="Picture 2" descr="H:\DCIM\.thumbnails\134926563964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4008" y="3933056"/>
            <a:ext cx="3086100" cy="2314575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just"/>
            <a:r>
              <a:rPr lang="cs-CZ" altLang="cs-CZ" sz="2900" dirty="0" smtClean="0">
                <a:latin typeface="Times New Roman" pitchFamily="18" charset="0"/>
                <a:cs typeface="Times New Roman" pitchFamily="18" charset="0"/>
              </a:rPr>
              <a:t>Instalace spínačů v místnostech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algn="just"/>
            <a:r>
              <a:rPr lang="cs-CZ" altLang="cs-CZ" sz="2500" dirty="0" smtClean="0">
                <a:latin typeface="Times New Roman" pitchFamily="18" charset="0"/>
                <a:cs typeface="Times New Roman" pitchFamily="18" charset="0"/>
              </a:rPr>
              <a:t>Spínače </a:t>
            </a:r>
            <a:r>
              <a:rPr lang="cs-CZ" altLang="cs-CZ" sz="2500" dirty="0" err="1" smtClean="0">
                <a:latin typeface="Times New Roman" pitchFamily="18" charset="0"/>
                <a:cs typeface="Times New Roman" pitchFamily="18" charset="0"/>
              </a:rPr>
              <a:t>nn</a:t>
            </a:r>
            <a:r>
              <a:rPr lang="cs-CZ" altLang="cs-CZ" sz="2500" dirty="0" smtClean="0">
                <a:latin typeface="Times New Roman" pitchFamily="18" charset="0"/>
                <a:cs typeface="Times New Roman" pitchFamily="18" charset="0"/>
              </a:rPr>
              <a:t> se umísťují na straně otevírání dveří ve výší 0,9-1,2m.</a:t>
            </a:r>
          </a:p>
          <a:p>
            <a:pPr algn="just"/>
            <a:r>
              <a:rPr lang="cs-CZ" altLang="cs-CZ" sz="2500" dirty="0" smtClean="0">
                <a:latin typeface="Times New Roman" pitchFamily="18" charset="0"/>
                <a:cs typeface="Times New Roman" pitchFamily="18" charset="0"/>
              </a:rPr>
              <a:t>Spínače se zapojují tak, že zapnutý stav u vypínačů </a:t>
            </a:r>
            <a:r>
              <a:rPr lang="cs-CZ" altLang="cs-CZ" sz="2500" dirty="0" err="1" smtClean="0">
                <a:latin typeface="Times New Roman" pitchFamily="18" charset="0"/>
                <a:cs typeface="Times New Roman" pitchFamily="18" charset="0"/>
              </a:rPr>
              <a:t>vahadélkových</a:t>
            </a:r>
            <a:r>
              <a:rPr lang="cs-CZ" altLang="cs-CZ" sz="2500" dirty="0" smtClean="0">
                <a:latin typeface="Times New Roman" pitchFamily="18" charset="0"/>
                <a:cs typeface="Times New Roman" pitchFamily="18" charset="0"/>
              </a:rPr>
              <a:t>, je vždy při přepnutí do horní polohy a u stiskacích je stroj nebo okruh zapnut při vytažení tlačítka.</a:t>
            </a:r>
          </a:p>
          <a:p>
            <a:pPr algn="just"/>
            <a:r>
              <a:rPr lang="cs-CZ" altLang="cs-CZ" sz="2500" dirty="0" smtClean="0">
                <a:latin typeface="Times New Roman" pitchFamily="18" charset="0"/>
                <a:cs typeface="Times New Roman" pitchFamily="18" charset="0"/>
              </a:rPr>
              <a:t>Pokud používáme volně zavěšený vypínač, může být jeho maximální hodnota 6A.</a:t>
            </a:r>
          </a:p>
          <a:p>
            <a:pPr algn="just"/>
            <a:endParaRPr lang="cs-CZ" altLang="cs-CZ" sz="25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cs-CZ" altLang="cs-CZ" sz="25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cs-CZ" altLang="cs-CZ" sz="25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cs-CZ" altLang="cs-CZ" sz="25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cs-CZ" sz="2800" dirty="0" smtClean="0">
              <a:latin typeface="Comic Sans MS" pitchFamily="66" charset="0"/>
            </a:endParaRPr>
          </a:p>
          <a:p>
            <a:pPr>
              <a:buNone/>
            </a:pPr>
            <a:endParaRPr lang="cs-CZ" sz="2800" dirty="0" smtClean="0">
              <a:latin typeface="Comic Sans MS" pitchFamily="66" charset="0"/>
            </a:endParaRPr>
          </a:p>
          <a:p>
            <a:endParaRPr lang="cs-CZ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just"/>
            <a:r>
              <a:rPr lang="cs-CZ" altLang="cs-CZ" sz="2900" dirty="0" smtClean="0">
                <a:latin typeface="Times New Roman" pitchFamily="18" charset="0"/>
                <a:cs typeface="Times New Roman" pitchFamily="18" charset="0"/>
              </a:rPr>
              <a:t>Instalace zásuvek v místnostech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algn="just"/>
            <a:r>
              <a:rPr lang="cs-CZ" altLang="cs-CZ" sz="2500" dirty="0" smtClean="0">
                <a:latin typeface="Times New Roman" pitchFamily="18" charset="0"/>
                <a:cs typeface="Times New Roman" pitchFamily="18" charset="0"/>
              </a:rPr>
              <a:t>Zásuvky se umísťují na místech, která umožňují jednoduchá napojení spotřebičů.</a:t>
            </a:r>
          </a:p>
          <a:p>
            <a:pPr algn="just"/>
            <a:r>
              <a:rPr lang="cs-CZ" altLang="cs-CZ" sz="2500" dirty="0" smtClean="0">
                <a:latin typeface="Times New Roman" pitchFamily="18" charset="0"/>
                <a:cs typeface="Times New Roman" pitchFamily="18" charset="0"/>
              </a:rPr>
              <a:t>Rozložení volíme rovnoměrně.</a:t>
            </a:r>
          </a:p>
          <a:p>
            <a:pPr algn="just"/>
            <a:r>
              <a:rPr lang="cs-CZ" altLang="cs-CZ" sz="2500" dirty="0" smtClean="0">
                <a:latin typeface="Times New Roman" pitchFamily="18" charset="0"/>
                <a:cs typeface="Times New Roman" pitchFamily="18" charset="0"/>
              </a:rPr>
              <a:t>Zapuštěné zásuvky se umísťují 20cm nad podlahu, výjimku tvoří stavebnicový rozvod z elektroinstalačních lišt, kde jsou zásuvky níže.</a:t>
            </a:r>
          </a:p>
          <a:p>
            <a:pPr algn="just"/>
            <a:r>
              <a:rPr lang="cs-CZ" altLang="cs-CZ" sz="25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Pro funkční spínání mohou být použity vidlice a zásuvky do jmenovitého proudu 16 A.</a:t>
            </a:r>
          </a:p>
          <a:p>
            <a:pPr algn="just"/>
            <a:r>
              <a:rPr lang="cs-CZ" altLang="cs-CZ" sz="2500" dirty="0" smtClean="0">
                <a:latin typeface="Times New Roman" pitchFamily="18" charset="0"/>
                <a:cs typeface="Times New Roman" pitchFamily="18" charset="0"/>
              </a:rPr>
              <a:t>Z důvodů zabránění poškození zařízení nebo úrazu je nutno používat zásuvek a vidlic nezáměnných, jsou vyráběny speciálně odlišné pro různá napětí a pro různé účely.</a:t>
            </a:r>
          </a:p>
          <a:p>
            <a:pPr algn="just"/>
            <a:endParaRPr lang="cs-CZ" altLang="cs-CZ" sz="25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cs-CZ" altLang="cs-CZ" sz="25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cs-CZ" altLang="cs-CZ" sz="25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cs-CZ" sz="2800" dirty="0" smtClean="0">
              <a:latin typeface="Comic Sans MS" pitchFamily="66" charset="0"/>
            </a:endParaRPr>
          </a:p>
          <a:p>
            <a:pPr>
              <a:buNone/>
            </a:pPr>
            <a:endParaRPr lang="cs-CZ" sz="2800" dirty="0" smtClean="0">
              <a:latin typeface="Comic Sans MS" pitchFamily="66" charset="0"/>
            </a:endParaRPr>
          </a:p>
          <a:p>
            <a:endParaRPr lang="cs-CZ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just"/>
            <a:r>
              <a:rPr lang="cs-CZ" altLang="cs-CZ" sz="2900" dirty="0" smtClean="0">
                <a:latin typeface="Times New Roman" pitchFamily="18" charset="0"/>
                <a:cs typeface="Times New Roman" pitchFamily="18" charset="0"/>
              </a:rPr>
              <a:t>Instalace zásuvek v místnostech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algn="just"/>
            <a:endParaRPr lang="cs-CZ" altLang="cs-CZ" sz="25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cs-CZ" altLang="cs-CZ" sz="25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cs-CZ" altLang="cs-CZ" sz="25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cs-CZ" altLang="cs-CZ" sz="25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cs-CZ" sz="2800" dirty="0" smtClean="0">
              <a:latin typeface="Comic Sans MS" pitchFamily="66" charset="0"/>
            </a:endParaRPr>
          </a:p>
          <a:p>
            <a:pPr>
              <a:buNone/>
            </a:pPr>
            <a:endParaRPr lang="cs-CZ" sz="2800" dirty="0" smtClean="0">
              <a:latin typeface="Comic Sans MS" pitchFamily="66" charset="0"/>
            </a:endParaRPr>
          </a:p>
          <a:p>
            <a:endParaRPr lang="cs-CZ" dirty="0"/>
          </a:p>
        </p:txBody>
      </p:sp>
      <p:pic>
        <p:nvPicPr>
          <p:cNvPr id="5" name="Picture 2" descr="H:\DCIM\.thumbnails\134978093860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8024" y="3861048"/>
            <a:ext cx="3086100" cy="2314575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6" name="Picture 3" descr="H:\DCIM\.thumbnails\134978091779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03648" y="3861048"/>
            <a:ext cx="3086100" cy="2314575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7" name="Picture 4" descr="H:\DCIM\.thumbnails\134978097661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03648" y="1340768"/>
            <a:ext cx="3086100" cy="2242567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8" name="Picture 5" descr="H:\DCIM\.thumbnails\1349780994426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88024" y="1340768"/>
            <a:ext cx="3086100" cy="2242567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just"/>
            <a:r>
              <a:rPr lang="cs-CZ" altLang="cs-CZ" sz="2900" dirty="0" smtClean="0">
                <a:latin typeface="Times New Roman" pitchFamily="18" charset="0"/>
                <a:cs typeface="Times New Roman" pitchFamily="18" charset="0"/>
              </a:rPr>
              <a:t>Druhy bouřek</a:t>
            </a:r>
            <a:endParaRPr lang="cs-CZ" altLang="cs-CZ" sz="29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Zástupný symbol pro obsah 3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147248" cy="5018112"/>
          </a:xfrm>
        </p:spPr>
        <p:txBody>
          <a:bodyPr>
            <a:normAutofit/>
          </a:bodyPr>
          <a:lstStyle/>
          <a:p>
            <a:r>
              <a:rPr lang="cs-CZ" altLang="cs-CZ" sz="2500" dirty="0" smtClean="0">
                <a:latin typeface="Times New Roman" pitchFamily="18" charset="0"/>
                <a:cs typeface="Times New Roman" pitchFamily="18" charset="0"/>
              </a:rPr>
              <a:t>bouřky z tepla</a:t>
            </a:r>
          </a:p>
          <a:p>
            <a:r>
              <a:rPr lang="cs-CZ" altLang="cs-CZ" sz="2500" dirty="0" smtClean="0">
                <a:latin typeface="Times New Roman" pitchFamily="18" charset="0"/>
                <a:cs typeface="Times New Roman" pitchFamily="18" charset="0"/>
              </a:rPr>
              <a:t>bouřky frontální</a:t>
            </a:r>
          </a:p>
          <a:p>
            <a:r>
              <a:rPr lang="cs-CZ" altLang="cs-CZ" sz="2500" dirty="0" smtClean="0">
                <a:latin typeface="Times New Roman" pitchFamily="18" charset="0"/>
                <a:cs typeface="Times New Roman" pitchFamily="18" charset="0"/>
              </a:rPr>
              <a:t>bouřky orografické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Obrázek"/>
          <p:cNvPicPr>
            <a:picLocks noChangeAspect="1" noChangeArrowheads="1"/>
          </p:cNvPicPr>
          <p:nvPr/>
        </p:nvPicPr>
        <p:blipFill>
          <a:blip r:embed="rId2" cstate="print"/>
          <a:srcRect t="7560" b="9281"/>
          <a:stretch>
            <a:fillRect/>
          </a:stretch>
        </p:blipFill>
        <p:spPr bwMode="auto">
          <a:xfrm>
            <a:off x="467544" y="1628800"/>
            <a:ext cx="8208912" cy="4680520"/>
          </a:xfrm>
          <a:prstGeom prst="rect">
            <a:avLst/>
          </a:prstGeom>
          <a:noFill/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just"/>
            <a:r>
              <a:rPr lang="cs-CZ" altLang="cs-CZ" sz="2800" dirty="0" smtClean="0">
                <a:latin typeface="Times New Roman" pitchFamily="18" charset="0"/>
                <a:cs typeface="Times New Roman" pitchFamily="18" charset="0"/>
              </a:rPr>
              <a:t>Instalace spínačů a zásuvek v prostorech nebezpečných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algn="just"/>
            <a:r>
              <a:rPr lang="cs-CZ" altLang="cs-CZ" sz="2500" dirty="0" smtClean="0">
                <a:latin typeface="Times New Roman" pitchFamily="18" charset="0"/>
                <a:cs typeface="Times New Roman" pitchFamily="18" charset="0"/>
              </a:rPr>
              <a:t>Instalace v koupelnách</a:t>
            </a:r>
          </a:p>
          <a:p>
            <a:endParaRPr lang="cs-CZ" altLang="cs-CZ" sz="25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cs-CZ" altLang="cs-CZ" sz="25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cs-CZ" sz="2800" dirty="0" smtClean="0">
              <a:latin typeface="Comic Sans MS" pitchFamily="66" charset="0"/>
            </a:endParaRPr>
          </a:p>
          <a:p>
            <a:pPr>
              <a:buNone/>
            </a:pPr>
            <a:endParaRPr lang="cs-CZ" sz="2800" dirty="0" smtClean="0">
              <a:latin typeface="Comic Sans MS" pitchFamily="66" charset="0"/>
            </a:endParaRPr>
          </a:p>
          <a:p>
            <a:endParaRPr lang="cs-CZ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just"/>
            <a:r>
              <a:rPr lang="cs-CZ" altLang="cs-CZ" sz="2800" dirty="0" smtClean="0">
                <a:latin typeface="Times New Roman" pitchFamily="18" charset="0"/>
                <a:cs typeface="Times New Roman" pitchFamily="18" charset="0"/>
              </a:rPr>
              <a:t>Instalace v koupelnách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algn="just"/>
            <a:r>
              <a:rPr lang="cs-CZ" altLang="cs-CZ" sz="2500" dirty="0" smtClean="0">
                <a:latin typeface="Times New Roman" pitchFamily="18" charset="0"/>
                <a:cs typeface="Times New Roman" pitchFamily="18" charset="0"/>
              </a:rPr>
              <a:t>v zóně 0 se vedení nevyskytují</a:t>
            </a:r>
          </a:p>
          <a:p>
            <a:pPr algn="just"/>
            <a:r>
              <a:rPr lang="cs-CZ" altLang="cs-CZ" sz="25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 zóně 1 může být vedení na ventilační zařízení nebo elektrický ohřívač z nevodivých hmot. Vedení musí být nejméně 1 m od horního okraje vany. V těchto zónách nesmí být svítidla</a:t>
            </a:r>
          </a:p>
          <a:p>
            <a:pPr algn="just"/>
            <a:r>
              <a:rPr lang="cs-CZ" altLang="cs-CZ" sz="2500" dirty="0" smtClean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>v zóně 2 mohou být svítidla třídy II s krytím IP X4</a:t>
            </a:r>
          </a:p>
          <a:p>
            <a:pPr algn="just"/>
            <a:r>
              <a:rPr lang="cs-CZ" altLang="cs-CZ" sz="25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v zóně 3 mohou být zásuvky a vypínače, které splňují  podmínky pro mycí prostor, tepelný zářič musí být ve výši nejméně 2 m nad podlahou a musí mít dvojitou izolaci</a:t>
            </a:r>
            <a:endParaRPr lang="cs-CZ" altLang="cs-CZ" sz="25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cs-CZ" altLang="cs-CZ" sz="25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cs-CZ" altLang="cs-CZ" sz="25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cs-CZ" sz="2800" dirty="0" smtClean="0">
              <a:latin typeface="Comic Sans MS" pitchFamily="66" charset="0"/>
            </a:endParaRPr>
          </a:p>
          <a:p>
            <a:endParaRPr lang="cs-CZ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just"/>
            <a:r>
              <a:rPr lang="cs-CZ" altLang="cs-CZ" sz="2800" dirty="0" smtClean="0">
                <a:latin typeface="Times New Roman" pitchFamily="18" charset="0"/>
                <a:cs typeface="Times New Roman" pitchFamily="18" charset="0"/>
              </a:rPr>
              <a:t>Instalace v koupelnách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algn="just"/>
            <a:r>
              <a:rPr lang="cs-CZ" altLang="cs-CZ" sz="25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 těchto prostorách musíme použít chránič s vybavovacím proudem 30mA!!</a:t>
            </a:r>
            <a:endParaRPr lang="cs-CZ" altLang="cs-CZ" sz="25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cs-CZ" sz="2800" dirty="0" smtClean="0">
              <a:latin typeface="Comic Sans MS" pitchFamily="66" charset="0"/>
            </a:endParaRPr>
          </a:p>
          <a:p>
            <a:endParaRPr lang="cs-CZ" dirty="0"/>
          </a:p>
        </p:txBody>
      </p:sp>
      <p:pic>
        <p:nvPicPr>
          <p:cNvPr id="5" name="Picture 2" descr="http://www.jtlelektro.cz/res/shop/images/items/HAGER%20proudove%20chranice/proudovy%20chranic%20Hager%202%20po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95936" y="1772816"/>
            <a:ext cx="4464496" cy="4392488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just"/>
            <a:r>
              <a:rPr lang="cs-CZ" altLang="cs-CZ" sz="2900" dirty="0" smtClean="0">
                <a:latin typeface="Times New Roman" pitchFamily="18" charset="0"/>
                <a:cs typeface="Times New Roman" pitchFamily="18" charset="0"/>
              </a:rPr>
              <a:t>Parametry bleskových proudů</a:t>
            </a:r>
            <a:endParaRPr lang="cs-CZ" altLang="cs-CZ" sz="29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Zástupný symbol pro obsah 3" descr="parametry_bleskových_proudů.pn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467544" y="1981457"/>
            <a:ext cx="8208912" cy="3137438"/>
          </a:xfr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just"/>
            <a:r>
              <a:rPr lang="cs-CZ" altLang="cs-CZ" sz="2900" dirty="0" smtClean="0">
                <a:latin typeface="Times New Roman" pitchFamily="18" charset="0"/>
                <a:cs typeface="Times New Roman" pitchFamily="18" charset="0"/>
              </a:rPr>
              <a:t>Účinky bleskových proudů</a:t>
            </a:r>
            <a:endParaRPr lang="cs-CZ" altLang="cs-CZ" sz="29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Zástupný symbol pro obsah 3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147248" cy="5018112"/>
          </a:xfrm>
        </p:spPr>
        <p:txBody>
          <a:bodyPr>
            <a:normAutofit/>
          </a:bodyPr>
          <a:lstStyle/>
          <a:p>
            <a:r>
              <a:rPr lang="cs-CZ" altLang="cs-CZ" sz="2500" dirty="0" smtClean="0">
                <a:latin typeface="Times New Roman" pitchFamily="18" charset="0"/>
                <a:cs typeface="Times New Roman" pitchFamily="18" charset="0"/>
              </a:rPr>
              <a:t>tepelné</a:t>
            </a:r>
          </a:p>
          <a:p>
            <a:r>
              <a:rPr lang="cs-CZ" altLang="cs-CZ" sz="2500" dirty="0" smtClean="0">
                <a:latin typeface="Times New Roman" pitchFamily="18" charset="0"/>
                <a:cs typeface="Times New Roman" pitchFamily="18" charset="0"/>
              </a:rPr>
              <a:t>mechanické</a:t>
            </a:r>
          </a:p>
          <a:p>
            <a:r>
              <a:rPr lang="cs-CZ" altLang="cs-CZ" sz="2500" dirty="0" smtClean="0">
                <a:latin typeface="Times New Roman" pitchFamily="18" charset="0"/>
                <a:cs typeface="Times New Roman" pitchFamily="18" charset="0"/>
              </a:rPr>
              <a:t>účinky elektrodynamických sil</a:t>
            </a:r>
          </a:p>
          <a:p>
            <a:r>
              <a:rPr lang="cs-CZ" altLang="cs-CZ" sz="2500" dirty="0" smtClean="0">
                <a:latin typeface="Times New Roman" pitchFamily="18" charset="0"/>
                <a:cs typeface="Times New Roman" pitchFamily="18" charset="0"/>
              </a:rPr>
              <a:t>jiskření</a:t>
            </a:r>
          </a:p>
          <a:p>
            <a:r>
              <a:rPr lang="cs-CZ" altLang="cs-CZ" sz="2500" dirty="0" smtClean="0">
                <a:latin typeface="Times New Roman" pitchFamily="18" charset="0"/>
                <a:cs typeface="Times New Roman" pitchFamily="18" charset="0"/>
              </a:rPr>
              <a:t>elektromagnetické</a:t>
            </a:r>
          </a:p>
          <a:p>
            <a:r>
              <a:rPr lang="cs-CZ" altLang="cs-CZ" sz="2500" dirty="0" smtClean="0">
                <a:latin typeface="Times New Roman" pitchFamily="18" charset="0"/>
                <a:cs typeface="Times New Roman" pitchFamily="18" charset="0"/>
              </a:rPr>
              <a:t>kombinované účinky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just"/>
            <a:r>
              <a:rPr lang="cs-CZ" altLang="cs-CZ" sz="2900" dirty="0" smtClean="0">
                <a:latin typeface="Times New Roman" pitchFamily="18" charset="0"/>
                <a:cs typeface="Times New Roman" pitchFamily="18" charset="0"/>
              </a:rPr>
              <a:t>Příčiny a typy poškození staveb, základní typy škod</a:t>
            </a:r>
            <a:endParaRPr lang="cs-CZ" altLang="cs-CZ" sz="29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Zástupný symbol pro obsah 3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147248" cy="5018112"/>
          </a:xfrm>
        </p:spPr>
        <p:txBody>
          <a:bodyPr>
            <a:normAutofit/>
          </a:bodyPr>
          <a:lstStyle/>
          <a:p>
            <a:r>
              <a:rPr lang="cs-CZ" altLang="cs-CZ" sz="2500" dirty="0" smtClean="0">
                <a:latin typeface="Times New Roman" pitchFamily="18" charset="0"/>
                <a:cs typeface="Times New Roman" pitchFamily="18" charset="0"/>
              </a:rPr>
              <a:t>S1: údery do stavby</a:t>
            </a:r>
          </a:p>
          <a:p>
            <a:r>
              <a:rPr lang="cs-CZ" altLang="cs-CZ" sz="2500" dirty="0" smtClean="0">
                <a:latin typeface="Times New Roman" pitchFamily="18" charset="0"/>
                <a:cs typeface="Times New Roman" pitchFamily="18" charset="0"/>
              </a:rPr>
              <a:t>S2: údery v blízkosti stavby</a:t>
            </a:r>
          </a:p>
          <a:p>
            <a:r>
              <a:rPr lang="cs-CZ" altLang="cs-CZ" sz="2500" dirty="0" smtClean="0">
                <a:latin typeface="Times New Roman" pitchFamily="18" charset="0"/>
                <a:cs typeface="Times New Roman" pitchFamily="18" charset="0"/>
              </a:rPr>
              <a:t>S3: údery do sítí připojených ke stavbě</a:t>
            </a:r>
          </a:p>
          <a:p>
            <a:r>
              <a:rPr lang="cs-CZ" altLang="cs-CZ" sz="2500" dirty="0" smtClean="0">
                <a:latin typeface="Times New Roman" pitchFamily="18" charset="0"/>
                <a:cs typeface="Times New Roman" pitchFamily="18" charset="0"/>
              </a:rPr>
              <a:t>S4: údery v blízkosti sítí připojených ke stavbě</a:t>
            </a:r>
          </a:p>
          <a:p>
            <a:r>
              <a:rPr lang="cs-CZ" altLang="cs-CZ" sz="2500" dirty="0" smtClean="0">
                <a:latin typeface="Times New Roman" pitchFamily="18" charset="0"/>
                <a:cs typeface="Times New Roman" pitchFamily="18" charset="0"/>
              </a:rPr>
              <a:t>D1: úraz živých bytostí</a:t>
            </a:r>
          </a:p>
          <a:p>
            <a:r>
              <a:rPr lang="cs-CZ" altLang="cs-CZ" sz="2500" dirty="0" smtClean="0">
                <a:latin typeface="Times New Roman" pitchFamily="18" charset="0"/>
                <a:cs typeface="Times New Roman" pitchFamily="18" charset="0"/>
              </a:rPr>
              <a:t>D2: hmotná škoda</a:t>
            </a:r>
          </a:p>
          <a:p>
            <a:r>
              <a:rPr lang="cs-CZ" altLang="cs-CZ" sz="2500" dirty="0" smtClean="0">
                <a:latin typeface="Times New Roman" pitchFamily="18" charset="0"/>
                <a:cs typeface="Times New Roman" pitchFamily="18" charset="0"/>
              </a:rPr>
              <a:t>D3: porucha vnitřních systémů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just"/>
            <a:r>
              <a:rPr lang="cs-CZ" altLang="cs-CZ" sz="2900" dirty="0" smtClean="0">
                <a:latin typeface="Times New Roman" pitchFamily="18" charset="0"/>
                <a:cs typeface="Times New Roman" pitchFamily="18" charset="0"/>
              </a:rPr>
              <a:t>Typy ztrát a rizika</a:t>
            </a:r>
            <a:endParaRPr lang="cs-CZ" altLang="cs-CZ" sz="29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Zástupný symbol pro obsah 3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147248" cy="5018112"/>
          </a:xfrm>
        </p:spPr>
        <p:txBody>
          <a:bodyPr>
            <a:normAutofit/>
          </a:bodyPr>
          <a:lstStyle/>
          <a:p>
            <a:r>
              <a:rPr lang="cs-CZ" altLang="cs-CZ" sz="2500" dirty="0" smtClean="0">
                <a:latin typeface="Times New Roman" pitchFamily="18" charset="0"/>
                <a:cs typeface="Times New Roman" pitchFamily="18" charset="0"/>
              </a:rPr>
              <a:t>L1: ztráty na lidských životech</a:t>
            </a:r>
          </a:p>
          <a:p>
            <a:r>
              <a:rPr lang="cs-CZ" altLang="cs-CZ" sz="2500" dirty="0" smtClean="0">
                <a:latin typeface="Times New Roman" pitchFamily="18" charset="0"/>
                <a:cs typeface="Times New Roman" pitchFamily="18" charset="0"/>
              </a:rPr>
              <a:t>L2: ztráty na službách veřejnosti</a:t>
            </a:r>
          </a:p>
          <a:p>
            <a:r>
              <a:rPr lang="cs-CZ" altLang="cs-CZ" sz="2500" dirty="0" smtClean="0">
                <a:latin typeface="Times New Roman" pitchFamily="18" charset="0"/>
                <a:cs typeface="Times New Roman" pitchFamily="18" charset="0"/>
              </a:rPr>
              <a:t>L3: ztráty na kulturním dědictví</a:t>
            </a:r>
          </a:p>
          <a:p>
            <a:r>
              <a:rPr lang="cs-CZ" altLang="cs-CZ" sz="2500" dirty="0" smtClean="0">
                <a:latin typeface="Times New Roman" pitchFamily="18" charset="0"/>
                <a:cs typeface="Times New Roman" pitchFamily="18" charset="0"/>
              </a:rPr>
              <a:t>L4: ztráty ekonomické hodnoty</a:t>
            </a:r>
          </a:p>
          <a:p>
            <a:r>
              <a:rPr lang="cs-CZ" altLang="cs-CZ" sz="2500" dirty="0" smtClean="0">
                <a:latin typeface="Times New Roman" pitchFamily="18" charset="0"/>
                <a:cs typeface="Times New Roman" pitchFamily="18" charset="0"/>
              </a:rPr>
              <a:t>R1: riziko ztrát na lidských životech</a:t>
            </a:r>
          </a:p>
          <a:p>
            <a:r>
              <a:rPr lang="cs-CZ" altLang="cs-CZ" sz="2500" dirty="0" smtClean="0">
                <a:latin typeface="Times New Roman" pitchFamily="18" charset="0"/>
                <a:cs typeface="Times New Roman" pitchFamily="18" charset="0"/>
              </a:rPr>
              <a:t>R2: riziko ztrát na službách veřejnosti</a:t>
            </a:r>
          </a:p>
          <a:p>
            <a:r>
              <a:rPr lang="cs-CZ" altLang="cs-CZ" sz="2500" dirty="0" smtClean="0">
                <a:latin typeface="Times New Roman" pitchFamily="18" charset="0"/>
                <a:cs typeface="Times New Roman" pitchFamily="18" charset="0"/>
              </a:rPr>
              <a:t>R3: riziko ztrát na kulturním dědictví</a:t>
            </a:r>
          </a:p>
          <a:p>
            <a:r>
              <a:rPr lang="cs-CZ" altLang="cs-CZ" sz="2500" dirty="0" smtClean="0">
                <a:latin typeface="Times New Roman" pitchFamily="18" charset="0"/>
                <a:cs typeface="Times New Roman" pitchFamily="18" charset="0"/>
              </a:rPr>
              <a:t>R4: riziko ztráty ekonomických hodnot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ůvod">
  <a:themeElements>
    <a:clrScheme name="Původ">
      <a:dk1>
        <a:sysClr val="windowText" lastClr="70707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Původ">
      <a:majorFont>
        <a:latin typeface="Bookman Old Style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ůvod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70707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10764</TotalTime>
  <Words>1385</Words>
  <Application>Microsoft Office PowerPoint</Application>
  <PresentationFormat>Předvádění na obrazovce (4:3)</PresentationFormat>
  <Paragraphs>236</Paragraphs>
  <Slides>52</Slides>
  <Notes>0</Notes>
  <HiddenSlides>0</HiddenSlides>
  <MMClips>0</MMClips>
  <ScaleCrop>false</ScaleCrop>
  <HeadingPairs>
    <vt:vector size="6" baseType="variant">
      <vt:variant>
        <vt:lpstr>Motiv</vt:lpstr>
      </vt:variant>
      <vt:variant>
        <vt:i4>1</vt:i4>
      </vt:variant>
      <vt:variant>
        <vt:lpstr>Vložené servery OLE</vt:lpstr>
      </vt:variant>
      <vt:variant>
        <vt:i4>1</vt:i4>
      </vt:variant>
      <vt:variant>
        <vt:lpstr>Nadpisy snímků</vt:lpstr>
      </vt:variant>
      <vt:variant>
        <vt:i4>52</vt:i4>
      </vt:variant>
    </vt:vector>
  </HeadingPairs>
  <TitlesOfParts>
    <vt:vector size="54" baseType="lpstr">
      <vt:lpstr>Původ</vt:lpstr>
      <vt:lpstr>Image</vt:lpstr>
      <vt:lpstr>Snímek 1</vt:lpstr>
      <vt:lpstr>Snímek 2</vt:lpstr>
      <vt:lpstr>Soubor norem ČSN EN 62305-1 až 4. Ochrana před bleskem </vt:lpstr>
      <vt:lpstr>Obecné principy</vt:lpstr>
      <vt:lpstr>Druhy bouřek</vt:lpstr>
      <vt:lpstr>Parametry bleskových proudů</vt:lpstr>
      <vt:lpstr>Účinky bleskových proudů</vt:lpstr>
      <vt:lpstr>Příčiny a typy poškození staveb, základní typy škod</vt:lpstr>
      <vt:lpstr>Typy ztrát a rizika</vt:lpstr>
      <vt:lpstr>Vyhodnocení potřeby ochrany objektu před bleskem</vt:lpstr>
      <vt:lpstr>Ochranná opatření pro snížení hmotných škod</vt:lpstr>
      <vt:lpstr>Ochranná opatření pro snížení poruch elektrických a elektronických systémů</vt:lpstr>
      <vt:lpstr>Hladiny ochrany před bleskem (LPL)</vt:lpstr>
      <vt:lpstr>Parametry bleskového proudu</vt:lpstr>
      <vt:lpstr>Zóny ochrany před bleskem (LPZ)</vt:lpstr>
      <vt:lpstr>Vnější LPS - hromosvod</vt:lpstr>
      <vt:lpstr>Metody návrhu jímací soustavy</vt:lpstr>
      <vt:lpstr>Metoda ochranného úhlu</vt:lpstr>
      <vt:lpstr>Metoda mřížové soustavy a ochranného úhlu</vt:lpstr>
      <vt:lpstr>Metoda valící se koule</vt:lpstr>
      <vt:lpstr>Maximální hodnoty poloměru valící se koule, velikost ok a ochranného úhlu</vt:lpstr>
      <vt:lpstr>Snímek 22</vt:lpstr>
      <vt:lpstr>Svody</vt:lpstr>
      <vt:lpstr>Typické hodnoty vzdálenosti mezi svody</vt:lpstr>
      <vt:lpstr>Instalace uzemňovacího přívodu</vt:lpstr>
      <vt:lpstr>Uzemňovacího soustava</vt:lpstr>
      <vt:lpstr>Materiály použitelné na LPS</vt:lpstr>
      <vt:lpstr>Vnitřní systém ochrany před bleskem</vt:lpstr>
      <vt:lpstr>Pospojování proti blesku</vt:lpstr>
      <vt:lpstr>Posuzování dostatečné vzdálenosti s</vt:lpstr>
      <vt:lpstr>Posuzování dostatečné vzdálenosti s</vt:lpstr>
      <vt:lpstr>Pulsary – aktivní bleskosvody (NFC 17-102:2011)</vt:lpstr>
      <vt:lpstr>Princip funkce pulsaru</vt:lpstr>
      <vt:lpstr>Včasná emise specifického vstřícného výboje</vt:lpstr>
      <vt:lpstr>Porovnání rozdílu návrhu systému jímací soustavy</vt:lpstr>
      <vt:lpstr>Příklad států mající normu pro aktivní bleskosvody</vt:lpstr>
      <vt:lpstr>Měření izolačního odporu, měřící přístroje (ČSN 33 2000-6, PNE 33 0000-1 ed.4)</vt:lpstr>
      <vt:lpstr>Měření izolačního odporu</vt:lpstr>
      <vt:lpstr>Základní kritéria</vt:lpstr>
      <vt:lpstr>Minimální hodnoty izolačního odporu</vt:lpstr>
      <vt:lpstr>Měřící přístroje</vt:lpstr>
      <vt:lpstr>Volba, umístění a připojení elektrických přístrojů a spotřebičů (ČSN 332180, ČSN 33 2000-4-46, ČSN 33 2000-4-47, ČSN 33 2000-5-53, ČSN 33 2000-5-537)</vt:lpstr>
      <vt:lpstr>Snímek 43</vt:lpstr>
      <vt:lpstr>Snímek 44</vt:lpstr>
      <vt:lpstr>Snímek 45</vt:lpstr>
      <vt:lpstr>Snímek 46</vt:lpstr>
      <vt:lpstr>Instalace spínačů v místnostech</vt:lpstr>
      <vt:lpstr>Instalace zásuvek v místnostech</vt:lpstr>
      <vt:lpstr>Instalace zásuvek v místnostech</vt:lpstr>
      <vt:lpstr>Instalace spínačů a zásuvek v prostorech nebezpečných</vt:lpstr>
      <vt:lpstr>Instalace v koupelnách</vt:lpstr>
      <vt:lpstr>Instalace v koupelnách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Projektování instalací a rozvodů</dc:title>
  <dc:creator>Holý</dc:creator>
  <cp:lastModifiedBy>user</cp:lastModifiedBy>
  <cp:revision>287</cp:revision>
  <dcterms:created xsi:type="dcterms:W3CDTF">2011-09-28T14:36:42Z</dcterms:created>
  <dcterms:modified xsi:type="dcterms:W3CDTF">2015-12-01T19:09:22Z</dcterms:modified>
</cp:coreProperties>
</file>