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276" r:id="rId2"/>
    <p:sldId id="307" r:id="rId3"/>
    <p:sldId id="315" r:id="rId4"/>
    <p:sldId id="319" r:id="rId5"/>
    <p:sldId id="316" r:id="rId6"/>
    <p:sldId id="317" r:id="rId7"/>
    <p:sldId id="318" r:id="rId8"/>
    <p:sldId id="320" r:id="rId9"/>
    <p:sldId id="321" r:id="rId10"/>
    <p:sldId id="322" r:id="rId11"/>
    <p:sldId id="323" r:id="rId12"/>
    <p:sldId id="324" r:id="rId13"/>
    <p:sldId id="325" r:id="rId14"/>
    <p:sldId id="326" r:id="rId15"/>
    <p:sldId id="327" r:id="rId16"/>
    <p:sldId id="331" r:id="rId17"/>
    <p:sldId id="328" r:id="rId18"/>
    <p:sldId id="329" r:id="rId19"/>
    <p:sldId id="330"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62" autoAdjust="0"/>
    <p:restoredTop sz="94600" autoAdjust="0"/>
  </p:normalViewPr>
  <p:slideViewPr>
    <p:cSldViewPr>
      <p:cViewPr varScale="1">
        <p:scale>
          <a:sx n="107" d="100"/>
          <a:sy n="107" d="100"/>
        </p:scale>
        <p:origin x="-16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27443-C1C5-4AC7-9412-141690904866}" type="datetimeFigureOut">
              <a:rPr lang="cs-CZ" smtClean="0"/>
              <a:pPr/>
              <a:t>1.12.2015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DFCA78-8484-469E-AD71-1322384DF322}" type="slidenum">
              <a:rPr lang="cs-CZ" smtClean="0"/>
              <a:pPr/>
              <a:t>‹#›</a:t>
            </a:fld>
            <a:endParaRPr lang="cs-CZ"/>
          </a:p>
        </p:txBody>
      </p:sp>
    </p:spTree>
    <p:extLst>
      <p:ext uri="{BB962C8B-B14F-4D97-AF65-F5344CB8AC3E}">
        <p14:creationId xmlns="" xmlns:p14="http://schemas.microsoft.com/office/powerpoint/2010/main" val="369994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32CE581C-7589-4D4D-B3CC-1D5A14654BFF}" type="datetimeFigureOut">
              <a:rPr lang="cs-CZ" smtClean="0"/>
              <a:pPr/>
              <a:t>1.12.2015</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C506276B-6A33-4B25-A3F1-BBFFA0BD0CAC}"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2CE581C-7589-4D4D-B3CC-1D5A14654BFF}" type="datetimeFigureOut">
              <a:rPr lang="cs-CZ" smtClean="0"/>
              <a:pPr/>
              <a:t>1.12.2015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506276B-6A33-4B25-A3F1-BBFFA0BD0CAC}" type="slidenum">
              <a:rPr lang="cs-CZ" smtClean="0"/>
              <a:pPr/>
              <a:t>‹#›</a:t>
            </a:fld>
            <a:endParaRPr lang="cs-CZ"/>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2CE581C-7589-4D4D-B3CC-1D5A14654BFF}" type="datetimeFigureOut">
              <a:rPr lang="cs-CZ" smtClean="0"/>
              <a:pPr/>
              <a:t>1.12.2015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506276B-6A33-4B25-A3F1-BBFFA0BD0CAC}"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32CE581C-7589-4D4D-B3CC-1D5A14654BFF}" type="datetimeFigureOut">
              <a:rPr lang="cs-CZ" smtClean="0"/>
              <a:pPr/>
              <a:t>1.12.2015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506276B-6A33-4B25-A3F1-BBFFA0BD0CAC}"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32CE581C-7589-4D4D-B3CC-1D5A14654BFF}" type="datetimeFigureOut">
              <a:rPr lang="cs-CZ" smtClean="0"/>
              <a:pPr/>
              <a:t>1.12.2015</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C506276B-6A33-4B25-A3F1-BBFFA0BD0CAC}"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32CE581C-7589-4D4D-B3CC-1D5A14654BFF}" type="datetimeFigureOut">
              <a:rPr lang="cs-CZ" smtClean="0"/>
              <a:pPr/>
              <a:t>1.12.2015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506276B-6A33-4B25-A3F1-BBFFA0BD0CAC}"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32CE581C-7589-4D4D-B3CC-1D5A14654BFF}" type="datetimeFigureOut">
              <a:rPr lang="cs-CZ" smtClean="0"/>
              <a:pPr/>
              <a:t>1.12.2015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506276B-6A33-4B25-A3F1-BBFFA0BD0CAC}"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32CE581C-7589-4D4D-B3CC-1D5A14654BFF}" type="datetimeFigureOut">
              <a:rPr lang="cs-CZ" smtClean="0"/>
              <a:pPr/>
              <a:t>1.12.2015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506276B-6A33-4B25-A3F1-BBFFA0BD0CAC}"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2CE581C-7589-4D4D-B3CC-1D5A14654BFF}" type="datetimeFigureOut">
              <a:rPr lang="cs-CZ" smtClean="0"/>
              <a:pPr/>
              <a:t>1.12.2015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506276B-6A33-4B25-A3F1-BBFFA0BD0CAC}"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32CE581C-7589-4D4D-B3CC-1D5A14654BFF}" type="datetimeFigureOut">
              <a:rPr lang="cs-CZ" smtClean="0"/>
              <a:pPr/>
              <a:t>1.12.2015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506276B-6A33-4B25-A3F1-BBFFA0BD0CAC}"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32CE581C-7589-4D4D-B3CC-1D5A14654BFF}" type="datetimeFigureOut">
              <a:rPr lang="cs-CZ" smtClean="0"/>
              <a:pPr/>
              <a:t>1.12.2015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506276B-6A33-4B25-A3F1-BBFFA0BD0CAC}"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2CE581C-7589-4D4D-B3CC-1D5A14654BFF}" type="datetimeFigureOut">
              <a:rPr lang="cs-CZ" smtClean="0"/>
              <a:pPr/>
              <a:t>1.12.2015</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506276B-6A33-4B25-A3F1-BBFFA0BD0CAC}"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vodice.cz/ochrana-pred-bleskem/rizeni-rizika/" TargetMode="External"/><Relationship Id="rId2" Type="http://schemas.openxmlformats.org/officeDocument/2006/relationships/hyperlink" Target="http://www.svodice.cz/ochrana-pred-bleskem/vseobecne-principy/" TargetMode="External"/><Relationship Id="rId1" Type="http://schemas.openxmlformats.org/officeDocument/2006/relationships/slideLayout" Target="../slideLayouts/slideLayout2.xml"/><Relationship Id="rId6" Type="http://schemas.openxmlformats.org/officeDocument/2006/relationships/hyperlink" Target="http://www.svodice.cz/ochrana-pred-bleskem/vyhlaska-mmr/" TargetMode="External"/><Relationship Id="rId5" Type="http://schemas.openxmlformats.org/officeDocument/2006/relationships/hyperlink" Target="http://www.svodice.cz/ochrana-pred-bleskem/elektricke-a-elektronicke-systemy/" TargetMode="External"/><Relationship Id="rId4" Type="http://schemas.openxmlformats.org/officeDocument/2006/relationships/hyperlink" Target="http://www.svodice.cz/ochrana-pred-bleskem/fyzikalni-skod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dirty="0"/>
          </a:p>
        </p:txBody>
      </p:sp>
      <p:sp>
        <p:nvSpPr>
          <p:cNvPr id="3" name="Podnadpis 2"/>
          <p:cNvSpPr>
            <a:spLocks noGrp="1"/>
          </p:cNvSpPr>
          <p:nvPr>
            <p:ph type="subTitle" idx="1"/>
          </p:nvPr>
        </p:nvSpPr>
        <p:spPr/>
        <p:txBody>
          <a:bodyPr/>
          <a:lstStyle/>
          <a:p>
            <a:endParaRPr lang="cs-CZ" dirty="0"/>
          </a:p>
        </p:txBody>
      </p:sp>
      <p:sp>
        <p:nvSpPr>
          <p:cNvPr id="4" name="Rectangle 4"/>
          <p:cNvSpPr>
            <a:spLocks noChangeArrowheads="1"/>
          </p:cNvSpPr>
          <p:nvPr/>
        </p:nvSpPr>
        <p:spPr bwMode="auto">
          <a:xfrm>
            <a:off x="2339975" y="115888"/>
            <a:ext cx="6638925" cy="1143000"/>
          </a:xfrm>
          <a:prstGeom prst="rect">
            <a:avLst/>
          </a:prstGeom>
          <a:noFill/>
          <a:ln w="9525">
            <a:noFill/>
            <a:miter lim="800000"/>
            <a:headEnd/>
            <a:tailEnd/>
          </a:ln>
        </p:spPr>
        <p:txBody>
          <a:bodyPr anchor="ctr"/>
          <a:lstStyle/>
          <a:p>
            <a:pPr algn="ctr">
              <a:spcBef>
                <a:spcPct val="0"/>
              </a:spcBef>
            </a:pPr>
            <a:r>
              <a:rPr lang="cs-CZ" altLang="cs-CZ" sz="3600" b="1" dirty="0" smtClean="0">
                <a:solidFill>
                  <a:srgbClr val="000066"/>
                </a:solidFill>
                <a:latin typeface="+mj-lt"/>
                <a:ea typeface="+mj-ea"/>
                <a:cs typeface="+mj-cs"/>
              </a:rPr>
              <a:t>Katedra elektroenergetiky a ekologie</a:t>
            </a:r>
            <a:endParaRPr lang="cs-CZ" altLang="cs-CZ" sz="3600" b="1" dirty="0">
              <a:solidFill>
                <a:srgbClr val="000066"/>
              </a:solidFill>
              <a:latin typeface="+mj-lt"/>
              <a:ea typeface="+mj-ea"/>
              <a:cs typeface="+mj-cs"/>
            </a:endParaRPr>
          </a:p>
        </p:txBody>
      </p:sp>
      <p:pic>
        <p:nvPicPr>
          <p:cNvPr id="5" name="Picture 10"/>
          <p:cNvPicPr>
            <a:picLocks noChangeAspect="1" noChangeArrowheads="1"/>
          </p:cNvPicPr>
          <p:nvPr/>
        </p:nvPicPr>
        <p:blipFill>
          <a:blip r:embed="rId3" cstate="print"/>
          <a:srcRect/>
          <a:stretch>
            <a:fillRect/>
          </a:stretch>
        </p:blipFill>
        <p:spPr bwMode="auto">
          <a:xfrm>
            <a:off x="684213" y="3213100"/>
            <a:ext cx="7867650" cy="3257550"/>
          </a:xfrm>
          <a:prstGeom prst="rect">
            <a:avLst/>
          </a:prstGeom>
          <a:noFill/>
          <a:ln w="9525">
            <a:noFill/>
            <a:miter lim="800000"/>
            <a:headEnd/>
            <a:tailEnd/>
          </a:ln>
        </p:spPr>
      </p:pic>
      <p:pic>
        <p:nvPicPr>
          <p:cNvPr id="6" name="Picture 1041" descr="budova"/>
          <p:cNvPicPr>
            <a:picLocks noChangeAspect="1" noChangeArrowheads="1"/>
          </p:cNvPicPr>
          <p:nvPr/>
        </p:nvPicPr>
        <p:blipFill>
          <a:blip r:embed="rId4" cstate="print"/>
          <a:srcRect/>
          <a:stretch>
            <a:fillRect/>
          </a:stretch>
        </p:blipFill>
        <p:spPr bwMode="auto">
          <a:xfrm>
            <a:off x="395288" y="1484313"/>
            <a:ext cx="3024187" cy="1990725"/>
          </a:xfrm>
          <a:prstGeom prst="rect">
            <a:avLst/>
          </a:prstGeom>
          <a:noFill/>
          <a:ln w="9525">
            <a:noFill/>
            <a:miter lim="800000"/>
            <a:headEnd/>
            <a:tailEnd/>
          </a:ln>
        </p:spPr>
      </p:pic>
      <p:graphicFrame>
        <p:nvGraphicFramePr>
          <p:cNvPr id="7" name="Object 1045"/>
          <p:cNvGraphicFramePr>
            <a:graphicFrameLocks noChangeAspect="1"/>
          </p:cNvGraphicFramePr>
          <p:nvPr/>
        </p:nvGraphicFramePr>
        <p:xfrm>
          <a:off x="5580063" y="1484313"/>
          <a:ext cx="3152775" cy="2066925"/>
        </p:xfrm>
        <a:graphic>
          <a:graphicData uri="http://schemas.openxmlformats.org/presentationml/2006/ole">
            <p:oleObj spid="_x0000_s1026" name="Image" r:id="rId5" imgW="4863492" imgH="3187302" progId="">
              <p:embed/>
            </p:oleObj>
          </a:graphicData>
        </a:graphic>
      </p:graphicFrame>
      <p:pic>
        <p:nvPicPr>
          <p:cNvPr id="8" name="Picture 11" descr="IMG_5366"/>
          <p:cNvPicPr>
            <a:picLocks noChangeAspect="1" noChangeArrowheads="1"/>
          </p:cNvPicPr>
          <p:nvPr/>
        </p:nvPicPr>
        <p:blipFill>
          <a:blip r:embed="rId6" cstate="print"/>
          <a:srcRect/>
          <a:stretch>
            <a:fillRect/>
          </a:stretch>
        </p:blipFill>
        <p:spPr bwMode="auto">
          <a:xfrm>
            <a:off x="3276600" y="1341438"/>
            <a:ext cx="2374900" cy="2952750"/>
          </a:xfrm>
          <a:prstGeom prst="rect">
            <a:avLst/>
          </a:prstGeom>
          <a:noFill/>
          <a:ln w="9525">
            <a:noFill/>
            <a:miter lim="800000"/>
            <a:headEnd/>
            <a:tailEnd/>
          </a:ln>
        </p:spPr>
      </p:pic>
      <p:pic>
        <p:nvPicPr>
          <p:cNvPr id="9" name="Picture 1040" descr="ZCU_logoFELcmyk_2"/>
          <p:cNvPicPr>
            <a:picLocks noChangeAspect="1" noChangeArrowheads="1"/>
          </p:cNvPicPr>
          <p:nvPr/>
        </p:nvPicPr>
        <p:blipFill>
          <a:blip r:embed="rId7" cstate="print"/>
          <a:srcRect/>
          <a:stretch>
            <a:fillRect/>
          </a:stretch>
        </p:blipFill>
        <p:spPr bwMode="auto">
          <a:xfrm>
            <a:off x="179388" y="188913"/>
            <a:ext cx="1920875"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Svody</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lnSpcReduction="10000"/>
          </a:bodyPr>
          <a:lstStyle/>
          <a:p>
            <a:pPr>
              <a:buNone/>
              <a:defRPr/>
            </a:pPr>
            <a:r>
              <a:rPr lang="cs-CZ" altLang="cs-CZ" sz="2500" dirty="0" smtClean="0">
                <a:latin typeface="Times New Roman" pitchFamily="18" charset="0"/>
                <a:cs typeface="Times New Roman" pitchFamily="18" charset="0"/>
              </a:rPr>
              <a:t>Vně budovy viz. Metoda valící se koule.</a:t>
            </a:r>
          </a:p>
          <a:p>
            <a:pPr algn="just">
              <a:defRPr/>
            </a:pPr>
            <a:r>
              <a:rPr lang="cs-CZ" altLang="cs-CZ" sz="2500" dirty="0" smtClean="0">
                <a:latin typeface="Times New Roman" pitchFamily="18" charset="0"/>
                <a:cs typeface="Times New Roman" pitchFamily="18" charset="0"/>
              </a:rPr>
              <a:t>Rozmístění svodu rovnoměrně po objektu s ohledem na zemniče.</a:t>
            </a:r>
          </a:p>
          <a:p>
            <a:pPr algn="just">
              <a:defRPr/>
            </a:pPr>
            <a:r>
              <a:rPr lang="cs-CZ" altLang="cs-CZ" sz="2500" dirty="0" smtClean="0">
                <a:latin typeface="Times New Roman" pitchFamily="18" charset="0"/>
                <a:cs typeface="Times New Roman" pitchFamily="18" charset="0"/>
              </a:rPr>
              <a:t>Na rozích budovy.</a:t>
            </a:r>
          </a:p>
          <a:p>
            <a:pPr algn="just">
              <a:defRPr/>
            </a:pPr>
            <a:r>
              <a:rPr lang="cs-CZ" altLang="cs-CZ" sz="2500" dirty="0" smtClean="0">
                <a:latin typeface="Times New Roman" pitchFamily="18" charset="0"/>
                <a:cs typeface="Times New Roman" pitchFamily="18" charset="0"/>
              </a:rPr>
              <a:t>Co nejdále od vchodů, oken, balkónů.</a:t>
            </a:r>
          </a:p>
          <a:p>
            <a:pPr algn="just">
              <a:defRPr/>
            </a:pPr>
            <a:r>
              <a:rPr lang="cs-CZ" altLang="cs-CZ" sz="2500" dirty="0" smtClean="0">
                <a:latin typeface="Times New Roman" pitchFamily="18" charset="0"/>
                <a:cs typeface="Times New Roman" pitchFamily="18" charset="0"/>
              </a:rPr>
              <a:t>Max. vzdálenosti mezi svody bez ohledu na výšku:</a:t>
            </a:r>
          </a:p>
          <a:p>
            <a:pPr marL="522000" algn="just">
              <a:buFont typeface="Arial" pitchFamily="34" charset="0"/>
              <a:buChar char="•"/>
              <a:defRPr/>
            </a:pPr>
            <a:r>
              <a:rPr lang="cs-CZ" altLang="cs-CZ" sz="2500" dirty="0" smtClean="0">
                <a:latin typeface="Times New Roman" pitchFamily="18" charset="0"/>
                <a:cs typeface="Times New Roman" pitchFamily="18" charset="0"/>
              </a:rPr>
              <a:t>LPS I a II - 10 metru</a:t>
            </a:r>
          </a:p>
          <a:p>
            <a:pPr marL="522000" algn="just">
              <a:buFont typeface="Arial" pitchFamily="34" charset="0"/>
              <a:buChar char="•"/>
              <a:defRPr/>
            </a:pPr>
            <a:r>
              <a:rPr lang="cs-CZ" altLang="cs-CZ" sz="2500" dirty="0" smtClean="0">
                <a:latin typeface="Times New Roman" pitchFamily="18" charset="0"/>
                <a:cs typeface="Times New Roman" pitchFamily="18" charset="0"/>
              </a:rPr>
              <a:t>LPS III - 15 metru</a:t>
            </a:r>
          </a:p>
          <a:p>
            <a:pPr marL="522000" algn="just">
              <a:buFont typeface="Arial" pitchFamily="34" charset="0"/>
              <a:buChar char="•"/>
              <a:defRPr/>
            </a:pPr>
            <a:r>
              <a:rPr lang="cs-CZ" altLang="cs-CZ" sz="2500" dirty="0" smtClean="0">
                <a:latin typeface="Times New Roman" pitchFamily="18" charset="0"/>
                <a:cs typeface="Times New Roman" pitchFamily="18" charset="0"/>
              </a:rPr>
              <a:t>LPS IV - 20 metru</a:t>
            </a:r>
          </a:p>
          <a:p>
            <a:pPr algn="just">
              <a:defRPr/>
            </a:pPr>
            <a:r>
              <a:rPr lang="cs-CZ" altLang="cs-CZ" sz="2500" dirty="0" smtClean="0">
                <a:latin typeface="Times New Roman" pitchFamily="18" charset="0"/>
                <a:cs typeface="Times New Roman" pitchFamily="18" charset="0"/>
              </a:rPr>
              <a:t>Každý svod označen a ukončen odnímatelnou měřící svorkou.</a:t>
            </a:r>
          </a:p>
          <a:p>
            <a:pPr algn="just">
              <a:defRPr/>
            </a:pPr>
            <a:r>
              <a:rPr lang="cs-CZ" altLang="cs-CZ" sz="2500" dirty="0" smtClean="0">
                <a:latin typeface="Times New Roman" pitchFamily="18" charset="0"/>
                <a:cs typeface="Times New Roman" pitchFamily="18" charset="0"/>
              </a:rPr>
              <a:t>Minimální průměr bez ohledu na materiál je 8 mm.</a:t>
            </a:r>
          </a:p>
          <a:p>
            <a:pPr algn="just">
              <a:defRPr/>
            </a:pPr>
            <a:endParaRPr lang="cs-CZ" altLang="cs-CZ" sz="25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Uzemnění</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nSpc>
                <a:spcPct val="80000"/>
              </a:lnSpc>
              <a:buNone/>
            </a:pPr>
            <a:r>
              <a:rPr lang="cs-CZ" altLang="cs-CZ" sz="2500" dirty="0" smtClean="0">
                <a:latin typeface="Times New Roman" pitchFamily="18" charset="0"/>
                <a:cs typeface="Times New Roman" pitchFamily="18" charset="0"/>
              </a:rPr>
              <a:t>Dva způsoby, kterými jsou uzemnění svodů uspořádána. </a:t>
            </a:r>
          </a:p>
          <a:p>
            <a:pPr algn="just">
              <a:lnSpc>
                <a:spcPct val="80000"/>
              </a:lnSpc>
            </a:pPr>
            <a:r>
              <a:rPr lang="cs-CZ" altLang="cs-CZ" sz="2500" dirty="0" smtClean="0">
                <a:latin typeface="Times New Roman" pitchFamily="18" charset="0"/>
                <a:cs typeface="Times New Roman" pitchFamily="18" charset="0"/>
              </a:rPr>
              <a:t>První je </a:t>
            </a:r>
            <a:r>
              <a:rPr lang="cs-CZ" altLang="cs-CZ" sz="2500" b="1" dirty="0" smtClean="0">
                <a:latin typeface="Times New Roman" pitchFamily="18" charset="0"/>
                <a:cs typeface="Times New Roman" pitchFamily="18" charset="0"/>
              </a:rPr>
              <a:t>uspořádání A</a:t>
            </a:r>
            <a:r>
              <a:rPr lang="cs-CZ" altLang="cs-CZ" sz="2500" dirty="0" smtClean="0">
                <a:latin typeface="Times New Roman" pitchFamily="18" charset="0"/>
                <a:cs typeface="Times New Roman" pitchFamily="18" charset="0"/>
              </a:rPr>
              <a:t>, které vychází z klasických dispozic, kdy každý svod je připojen ke svému vodorovnému nebo svislému zemniči, přičemž zemniče jsou umístěny vně chráněné stavby. </a:t>
            </a:r>
          </a:p>
          <a:p>
            <a:pPr algn="just">
              <a:lnSpc>
                <a:spcPct val="80000"/>
              </a:lnSpc>
            </a:pPr>
            <a:r>
              <a:rPr lang="cs-CZ" altLang="cs-CZ" sz="2500" dirty="0" smtClean="0">
                <a:latin typeface="Times New Roman" pitchFamily="18" charset="0"/>
                <a:cs typeface="Times New Roman" pitchFamily="18" charset="0"/>
              </a:rPr>
              <a:t>Modernější je </a:t>
            </a:r>
            <a:r>
              <a:rPr lang="cs-CZ" altLang="cs-CZ" sz="2500" b="1" dirty="0" smtClean="0">
                <a:latin typeface="Times New Roman" pitchFamily="18" charset="0"/>
                <a:cs typeface="Times New Roman" pitchFamily="18" charset="0"/>
              </a:rPr>
              <a:t>uspořádání B</a:t>
            </a:r>
            <a:r>
              <a:rPr lang="cs-CZ" altLang="cs-CZ" sz="2500" dirty="0" smtClean="0">
                <a:latin typeface="Times New Roman" pitchFamily="18" charset="0"/>
                <a:cs typeface="Times New Roman" pitchFamily="18" charset="0"/>
              </a:rPr>
              <a:t>, což je obvodový zemnič objektu uložený buď vně objektu, nebo v základu budovy. K vyrovnání potenciálu při úderu blesku slouží k vytvoření mříže ze zemničů spojujících protilehlé strany obvodového základového zemniče.</a:t>
            </a:r>
          </a:p>
          <a:p>
            <a:pPr algn="just">
              <a:lnSpc>
                <a:spcPct val="80000"/>
              </a:lnSpc>
            </a:pPr>
            <a:r>
              <a:rPr lang="cs-CZ" altLang="cs-CZ" sz="2500" dirty="0" smtClean="0">
                <a:latin typeface="Times New Roman" pitchFamily="18" charset="0"/>
                <a:cs typeface="Times New Roman" pitchFamily="18" charset="0"/>
              </a:rPr>
              <a:t>Nejčastěji </a:t>
            </a:r>
            <a:r>
              <a:rPr lang="cs-CZ" altLang="cs-CZ" sz="2500" dirty="0" err="1" smtClean="0">
                <a:latin typeface="Times New Roman" pitchFamily="18" charset="0"/>
                <a:cs typeface="Times New Roman" pitchFamily="18" charset="0"/>
              </a:rPr>
              <a:t>FeZn</a:t>
            </a:r>
            <a:r>
              <a:rPr lang="cs-CZ" altLang="cs-CZ" sz="2500" dirty="0" smtClean="0">
                <a:latin typeface="Times New Roman" pitchFamily="18" charset="0"/>
                <a:cs typeface="Times New Roman" pitchFamily="18" charset="0"/>
              </a:rPr>
              <a:t> pásek 4x30 mm nebo drát 10 mm.</a:t>
            </a:r>
          </a:p>
          <a:p>
            <a:pPr algn="just">
              <a:lnSpc>
                <a:spcPct val="80000"/>
              </a:lnSpc>
            </a:pPr>
            <a:r>
              <a:rPr lang="cs-CZ" altLang="cs-CZ" sz="2500" dirty="0" smtClean="0">
                <a:latin typeface="Times New Roman" pitchFamily="18" charset="0"/>
                <a:cs typeface="Times New Roman" pitchFamily="18" charset="0"/>
              </a:rPr>
              <a:t>Hodnota zemního odporu do 10 </a:t>
            </a:r>
            <a:r>
              <a:rPr lang="el-GR" altLang="cs-CZ" sz="2500" dirty="0" smtClean="0">
                <a:latin typeface="Times New Roman" pitchFamily="18" charset="0"/>
                <a:cs typeface="Times New Roman" pitchFamily="18" charset="0"/>
              </a:rPr>
              <a:t>Ω.</a:t>
            </a:r>
            <a:endParaRPr lang="cs-CZ" altLang="cs-CZ" sz="2500" dirty="0" smtClean="0">
              <a:latin typeface="Times New Roman" pitchFamily="18" charset="0"/>
              <a:cs typeface="Times New Roman" pitchFamily="18" charset="0"/>
            </a:endParaRPr>
          </a:p>
          <a:p>
            <a:pPr algn="just">
              <a:lnSpc>
                <a:spcPct val="80000"/>
              </a:lnSpc>
            </a:pPr>
            <a:r>
              <a:rPr lang="cs-CZ" altLang="cs-CZ" sz="2500" dirty="0" smtClean="0">
                <a:latin typeface="Times New Roman" pitchFamily="18" charset="0"/>
                <a:cs typeface="Times New Roman" pitchFamily="18" charset="0"/>
              </a:rPr>
              <a:t>Hloubkové tyče do vzdálenosti větší než délka tyče.</a:t>
            </a:r>
          </a:p>
          <a:p>
            <a:pPr algn="just">
              <a:lnSpc>
                <a:spcPct val="80000"/>
              </a:lnSpc>
            </a:pPr>
            <a:r>
              <a:rPr lang="cs-CZ" altLang="cs-CZ" sz="2500" dirty="0" smtClean="0">
                <a:latin typeface="Times New Roman" pitchFamily="18" charset="0"/>
                <a:cs typeface="Times New Roman" pitchFamily="18" charset="0"/>
              </a:rPr>
              <a:t>Hloubka zemnění min. 0,5 m.</a:t>
            </a:r>
          </a:p>
          <a:p>
            <a:pPr algn="just">
              <a:defRPr/>
            </a:pPr>
            <a:endParaRPr lang="cs-CZ" altLang="cs-CZ" sz="25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Ochrana před vstupujícím napětím</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r>
              <a:rPr lang="cs-CZ" altLang="cs-CZ" sz="2500" dirty="0" smtClean="0">
                <a:latin typeface="Times New Roman" pitchFamily="18" charset="0"/>
                <a:cs typeface="Times New Roman" pitchFamily="18" charset="0"/>
              </a:rPr>
              <a:t>Napětí vstupující do objektu elektrickou instalací popřípadě konstrukcí (ochrana neživých částí – důkladné </a:t>
            </a:r>
            <a:r>
              <a:rPr lang="cs-CZ" altLang="cs-CZ" sz="2500" dirty="0" err="1" smtClean="0">
                <a:latin typeface="Times New Roman" pitchFamily="18" charset="0"/>
                <a:cs typeface="Times New Roman" pitchFamily="18" charset="0"/>
              </a:rPr>
              <a:t>pospojení</a:t>
            </a:r>
            <a:r>
              <a:rPr lang="cs-CZ" altLang="cs-CZ" sz="2500" dirty="0" smtClean="0">
                <a:latin typeface="Times New Roman" pitchFamily="18" charset="0"/>
                <a:cs typeface="Times New Roman" pitchFamily="18" charset="0"/>
              </a:rPr>
              <a:t>, živé části opatřit přepěťovými ochranami).</a:t>
            </a:r>
          </a:p>
          <a:p>
            <a:pPr algn="just"/>
            <a:r>
              <a:rPr lang="cs-CZ" altLang="cs-CZ" sz="2500" dirty="0" smtClean="0">
                <a:latin typeface="Times New Roman" pitchFamily="18" charset="0"/>
                <a:cs typeface="Times New Roman" pitchFamily="18" charset="0"/>
              </a:rPr>
              <a:t>Napětí indukované (obdobně, ale s rychlejší reakcí a nižší hodnotou přepětí).</a:t>
            </a:r>
          </a:p>
          <a:p>
            <a:pPr algn="just"/>
            <a:r>
              <a:rPr lang="cs-CZ" altLang="cs-CZ" sz="2500" dirty="0" smtClean="0">
                <a:latin typeface="Times New Roman" pitchFamily="18" charset="0"/>
                <a:cs typeface="Times New Roman" pitchFamily="18" charset="0"/>
              </a:rPr>
              <a:t>Umístění příchozího vedení v jednom místě vstupu do objektu, montáž jedné hlavní uzemňovací svorky.</a:t>
            </a:r>
          </a:p>
          <a:p>
            <a:pPr algn="just">
              <a:lnSpc>
                <a:spcPct val="80000"/>
              </a:lnSpc>
            </a:pPr>
            <a:endParaRPr lang="cs-CZ" altLang="cs-CZ" sz="25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Svodiče bleskového proudu LPZ zóna ochrany před bleskem</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defRPr/>
            </a:pPr>
            <a:r>
              <a:rPr lang="cs-CZ" altLang="cs-CZ" sz="2000" dirty="0" smtClean="0">
                <a:latin typeface="Times New Roman" pitchFamily="18" charset="0"/>
                <a:cs typeface="Times New Roman" pitchFamily="18" charset="0"/>
              </a:rPr>
              <a:t>LPZ 0A – nechráněno (Kategorie svodičů přepětí IV-6kV)</a:t>
            </a:r>
          </a:p>
          <a:p>
            <a:pPr algn="just">
              <a:defRPr/>
            </a:pPr>
            <a:r>
              <a:rPr lang="cs-CZ" altLang="cs-CZ" sz="2000" dirty="0" smtClean="0">
                <a:latin typeface="Times New Roman" pitchFamily="18" charset="0"/>
                <a:cs typeface="Times New Roman" pitchFamily="18" charset="0"/>
              </a:rPr>
              <a:t>LPZ 0B – nechráněn proti elektromagnetickým účinkům, proti úderu blesku chráněn (Kategorie svodičů přepětí III-4kV)</a:t>
            </a:r>
          </a:p>
          <a:p>
            <a:pPr algn="just">
              <a:defRPr/>
            </a:pPr>
            <a:r>
              <a:rPr lang="cs-CZ" altLang="cs-CZ" sz="2000" dirty="0" smtClean="0">
                <a:latin typeface="Times New Roman" pitchFamily="18" charset="0"/>
                <a:cs typeface="Times New Roman" pitchFamily="18" charset="0"/>
              </a:rPr>
              <a:t>LPZ  1 – prostor je chráněn proti úderu blesku a částečně i elektromagnetickým účinkům  (Kategorie svodičů přepětí II-2,5kV)</a:t>
            </a:r>
          </a:p>
          <a:p>
            <a:pPr algn="just">
              <a:defRPr/>
            </a:pPr>
            <a:r>
              <a:rPr lang="cs-CZ" altLang="cs-CZ" sz="2000" dirty="0" smtClean="0">
                <a:latin typeface="Times New Roman" pitchFamily="18" charset="0"/>
                <a:cs typeface="Times New Roman" pitchFamily="18" charset="0"/>
              </a:rPr>
              <a:t>LPZ  2 – použito dvakrát LPZ  1 (Kategorie svodičů přepětí I-1,5kV, mn.-500V)</a:t>
            </a:r>
          </a:p>
        </p:txBody>
      </p:sp>
      <p:pic>
        <p:nvPicPr>
          <p:cNvPr id="5" name="Picture 3" descr="C:\Documents and Settings\Michaela Dvořáková\Plocha\CSN 62305 nafoceno\CSN 62305 0122.jpg"/>
          <p:cNvPicPr>
            <a:picLocks noChangeAspect="1" noChangeArrowheads="1"/>
          </p:cNvPicPr>
          <p:nvPr/>
        </p:nvPicPr>
        <p:blipFill>
          <a:blip r:embed="rId2" cstate="print"/>
          <a:srcRect/>
          <a:stretch>
            <a:fillRect/>
          </a:stretch>
        </p:blipFill>
        <p:spPr bwMode="auto">
          <a:xfrm>
            <a:off x="1691680" y="3356992"/>
            <a:ext cx="5848350" cy="2909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Kategorie svodičů přepětí v obraze</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r>
              <a:rPr lang="cs-CZ" altLang="cs-CZ" sz="2000" dirty="0" smtClean="0">
                <a:latin typeface="Times New Roman" pitchFamily="18" charset="0"/>
                <a:cs typeface="Times New Roman" pitchFamily="18" charset="0"/>
              </a:rPr>
              <a:t>Podle IEC je označení svodičů přepětí třídy I = B, třídy II = C, třídy III = </a:t>
            </a:r>
            <a:r>
              <a:rPr lang="cs-CZ" altLang="cs-CZ" sz="2000" dirty="0" smtClean="0">
                <a:latin typeface="Calibri" pitchFamily="34" charset="0"/>
              </a:rPr>
              <a:t>D</a:t>
            </a:r>
          </a:p>
          <a:p>
            <a:pPr algn="just">
              <a:defRPr/>
            </a:pPr>
            <a:endParaRPr lang="cs-CZ" altLang="cs-CZ" sz="2000" dirty="0" smtClean="0">
              <a:latin typeface="Times New Roman" pitchFamily="18" charset="0"/>
              <a:cs typeface="Times New Roman" pitchFamily="18" charset="0"/>
            </a:endParaRPr>
          </a:p>
        </p:txBody>
      </p:sp>
      <p:pic>
        <p:nvPicPr>
          <p:cNvPr id="6" name="Picture 2" descr="C:\Documents and Settings\Michaela Dvořáková\Plocha\CSN 62305 nafoceno\CSN 62305 0123.jpg"/>
          <p:cNvPicPr>
            <a:picLocks noChangeAspect="1" noChangeArrowheads="1"/>
          </p:cNvPicPr>
          <p:nvPr/>
        </p:nvPicPr>
        <p:blipFill>
          <a:blip r:embed="rId2" cstate="print"/>
          <a:srcRect/>
          <a:stretch>
            <a:fillRect/>
          </a:stretch>
        </p:blipFill>
        <p:spPr>
          <a:xfrm>
            <a:off x="1475656" y="1556792"/>
            <a:ext cx="6048672" cy="3024336"/>
          </a:xfrm>
          <a:prstGeom prst="rect">
            <a:avLst/>
          </a:prstGeom>
        </p:spPr>
      </p:pic>
      <p:pic>
        <p:nvPicPr>
          <p:cNvPr id="7" name="Picture 3" descr="C:\Documents and Settings\Michaela Dvořáková\Plocha\CSN 62305 nafoceno\CSN 62305 0134.jpg"/>
          <p:cNvPicPr>
            <a:picLocks noChangeAspect="1" noChangeArrowheads="1"/>
          </p:cNvPicPr>
          <p:nvPr/>
        </p:nvPicPr>
        <p:blipFill>
          <a:blip r:embed="rId3" cstate="print"/>
          <a:srcRect/>
          <a:stretch>
            <a:fillRect/>
          </a:stretch>
        </p:blipFill>
        <p:spPr bwMode="auto">
          <a:xfrm>
            <a:off x="1403648" y="4581128"/>
            <a:ext cx="6215062" cy="17022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Pulsary – aktivní bleskosvody</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defRPr/>
            </a:pPr>
            <a:r>
              <a:rPr lang="cs-CZ" altLang="cs-CZ" sz="1600" dirty="0" smtClean="0">
                <a:latin typeface="Times New Roman" pitchFamily="18" charset="0"/>
                <a:cs typeface="Times New Roman" pitchFamily="18" charset="0"/>
              </a:rPr>
              <a:t>Toto zařízení má ve své nadzemní konstrukční části (obvykle v jímacím prvku) umístěno vysoce pulsující zařízení obsahující elektronickou část. Tato elektronická část u všech dovážených hromosvodů je schopná samostatné činnosti bez připojení na zdroj elektrické energie. Před bouřkovou činností, kdy se mění elektrické pole mezi mraky a zemí, vysílá aktivní hromosvod pulsující signál v přesně určené a řízené frekvenci a amplitudě. Tímto paprskem vytváří ionizační kanál pro snadnější svedení bleskového výboje. Aktivní paprsek tedy blesk nepřitahuje, pouze usměrňuje ty, které uhodí v jeho aktivní sféře. Toto usměrnění výboje proběhne pouze v případě, když se blesk přiblíží k aktivnímu hromosvodu do určité vzdálenosti. Svoji energii aktivní hromosvod vyvozuje z okolí elektrického pole, existujícího v době bouřky.</a:t>
            </a:r>
          </a:p>
        </p:txBody>
      </p:sp>
      <p:pic>
        <p:nvPicPr>
          <p:cNvPr id="8" name="Zástupný symbol pro obsah 3" descr="bleskdomek.jpg"/>
          <p:cNvPicPr>
            <a:picLocks noChangeAspect="1"/>
          </p:cNvPicPr>
          <p:nvPr/>
        </p:nvPicPr>
        <p:blipFill>
          <a:blip r:embed="rId2" cstate="print"/>
          <a:srcRect/>
          <a:stretch>
            <a:fillRect/>
          </a:stretch>
        </p:blipFill>
        <p:spPr bwMode="auto">
          <a:xfrm>
            <a:off x="3923928" y="3573016"/>
            <a:ext cx="4622622" cy="27191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Aktivní bleskosvod DAT CONTROLER® PLUS</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Autofit/>
          </a:bodyPr>
          <a:lstStyle/>
          <a:p>
            <a:pPr algn="just">
              <a:defRPr/>
            </a:pPr>
            <a:r>
              <a:rPr lang="cs-CZ" altLang="cs-CZ" sz="1400" dirty="0" smtClean="0">
                <a:latin typeface="Times New Roman" pitchFamily="18" charset="0"/>
                <a:cs typeface="Times New Roman" pitchFamily="18" charset="0"/>
              </a:rPr>
              <a:t>Hlavní charakteristikou aktivního bleskosvodu DAT-CONTROLER je vytvoření vzestupného kanálu dříve, než je vytvořen okolními objekty. Tato charakteristika se nazývá průměrný časový zisk při vytváření vzestupného kanálu.Tento zisk determinuje prostor ochrany pro každý model bleskosvodu.</a:t>
            </a:r>
          </a:p>
          <a:p>
            <a:pPr marL="0">
              <a:buNone/>
              <a:defRPr/>
            </a:pPr>
            <a:r>
              <a:rPr lang="cs-CZ" altLang="cs-CZ" sz="1400" dirty="0" smtClean="0">
                <a:latin typeface="Times New Roman" pitchFamily="18" charset="0"/>
                <a:cs typeface="Times New Roman" pitchFamily="18" charset="0"/>
              </a:rPr>
              <a:t/>
            </a:r>
            <a:br>
              <a:rPr lang="cs-CZ" altLang="cs-CZ" sz="1400" dirty="0" smtClean="0">
                <a:latin typeface="Times New Roman" pitchFamily="18" charset="0"/>
                <a:cs typeface="Times New Roman" pitchFamily="18" charset="0"/>
              </a:rPr>
            </a:br>
            <a:r>
              <a:rPr lang="cs-CZ" altLang="cs-CZ" sz="1400" dirty="0" smtClean="0">
                <a:latin typeface="Times New Roman" pitchFamily="18" charset="0"/>
                <a:cs typeface="Times New Roman" pitchFamily="18" charset="0"/>
              </a:rPr>
              <a:t>PRINCIP ČINNOSTI při vzniku bleskového výboje</a:t>
            </a:r>
          </a:p>
          <a:p>
            <a:pPr algn="just">
              <a:defRPr/>
            </a:pPr>
            <a:r>
              <a:rPr lang="cs-CZ" altLang="cs-CZ" sz="1400" dirty="0" smtClean="0">
                <a:latin typeface="Times New Roman" pitchFamily="18" charset="0"/>
                <a:cs typeface="Times New Roman" pitchFamily="18" charset="0"/>
              </a:rPr>
              <a:t>Za jasného počasí bez bouřkových mračen je hodnota elektrického pole atmosféry velmi nízká. Vzniku blesku předchází zvýšení tohoto elektrického pole na více než 10 kV / m2. Tato přírodní energie se shromažďuje v kondenzátoru spouštěcího obvodu aktivního bleskosvodu DAT - CONTROLER, který se automaticky přepne do aktivního režimu.</a:t>
            </a:r>
          </a:p>
          <a:p>
            <a:pPr marL="273600" algn="just">
              <a:defRPr/>
            </a:pPr>
            <a:r>
              <a:rPr lang="cs-CZ" altLang="cs-CZ" sz="1400" dirty="0" smtClean="0">
                <a:latin typeface="Times New Roman" pitchFamily="18" charset="0"/>
                <a:cs typeface="Times New Roman" pitchFamily="18" charset="0"/>
              </a:rPr>
              <a:t>Přiblížení bleskového výboje vyvolá náhlé zvýšení intenzity okolního elektrického pole, a to způsobí vznik oblasti s rizikem úderu blesku. Je - li tato oblast uvnitř prostoru ohraničeném kruhem o poloměru </a:t>
            </a:r>
            <a:r>
              <a:rPr lang="cs-CZ" altLang="cs-CZ" sz="1400" dirty="0" err="1" smtClean="0">
                <a:latin typeface="Times New Roman" pitchFamily="18" charset="0"/>
                <a:cs typeface="Times New Roman" pitchFamily="18" charset="0"/>
              </a:rPr>
              <a:t>Rp</a:t>
            </a:r>
            <a:r>
              <a:rPr lang="cs-CZ" altLang="cs-CZ" sz="1400" dirty="0" smtClean="0">
                <a:latin typeface="Times New Roman" pitchFamily="18" charset="0"/>
                <a:cs typeface="Times New Roman" pitchFamily="18" charset="0"/>
              </a:rPr>
              <a:t>, řídící obvod aktivního bleskosvodu zareaguje a sepne výkonový stupeň. Ten umožní vybití kondenzátoru spouštěcího obvodu směrem k sestupujícímu bleskovému výboji. Tím je určena bezpečná řízená vybíjecí cesta bleskového výboje do země.</a:t>
            </a:r>
          </a:p>
          <a:p>
            <a:pPr marL="273600" algn="just">
              <a:defRPr/>
            </a:pPr>
            <a:r>
              <a:rPr lang="cs-CZ" altLang="cs-CZ" sz="1400" dirty="0" smtClean="0">
                <a:latin typeface="Times New Roman" pitchFamily="18" charset="0"/>
                <a:cs typeface="Times New Roman" pitchFamily="18" charset="0"/>
              </a:rPr>
              <a:t>DAT - CONTROLER nepotřebuje žádná vnější přídavná zařízení. Atmosférická elektřina je jeho jediným zdrojem energie. Celá soustava se skládá pouze z aktivního jímače, svodu a uzemnění. </a:t>
            </a:r>
          </a:p>
          <a:p>
            <a:pPr marL="0">
              <a:buNone/>
              <a:defRPr/>
            </a:pPr>
            <a:r>
              <a:rPr lang="cs-CZ" altLang="cs-CZ" sz="1400" dirty="0" smtClean="0">
                <a:latin typeface="Times New Roman" pitchFamily="18" charset="0"/>
                <a:cs typeface="Times New Roman" pitchFamily="18" charset="0"/>
              </a:rPr>
              <a:t/>
            </a:r>
            <a:br>
              <a:rPr lang="cs-CZ" altLang="cs-CZ" sz="1400" dirty="0" smtClean="0">
                <a:latin typeface="Times New Roman" pitchFamily="18" charset="0"/>
                <a:cs typeface="Times New Roman" pitchFamily="18" charset="0"/>
              </a:rPr>
            </a:br>
            <a:r>
              <a:rPr lang="cs-CZ" altLang="cs-CZ" sz="1400" dirty="0" smtClean="0">
                <a:latin typeface="Times New Roman" pitchFamily="18" charset="0"/>
                <a:cs typeface="Times New Roman" pitchFamily="18" charset="0"/>
              </a:rPr>
              <a:t>ÚČINNOST Aktivního bleskosvodu:</a:t>
            </a:r>
          </a:p>
          <a:p>
            <a:pPr algn="just">
              <a:defRPr/>
            </a:pPr>
            <a:r>
              <a:rPr lang="cs-CZ" altLang="cs-CZ" sz="1400" dirty="0" smtClean="0">
                <a:latin typeface="Times New Roman" pitchFamily="18" charset="0"/>
                <a:cs typeface="Times New Roman" pitchFamily="18" charset="0"/>
              </a:rPr>
              <a:t>DAT-CONTROLER blesk nepřitahuje, ale bezpečně jej svede do země, protože zavčas vytvoří vzestupný kanál,kterým ovlivní dráhu a místo dopadu blesku a tím zabrání zranění a poškození majetku.</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endParaRPr lang="cs-CZ" altLang="cs-CZ" sz="2900" dirty="0">
              <a:latin typeface="Times New Roman" pitchFamily="18" charset="0"/>
              <a:cs typeface="Times New Roman" pitchFamily="18" charset="0"/>
            </a:endParaRPr>
          </a:p>
        </p:txBody>
      </p:sp>
      <p:pic>
        <p:nvPicPr>
          <p:cNvPr id="6" name="Picture 3"/>
          <p:cNvPicPr>
            <a:picLocks noGrp="1" noChangeAspect="1" noChangeArrowheads="1"/>
          </p:cNvPicPr>
          <p:nvPr>
            <p:ph sz="quarter" idx="1"/>
          </p:nvPr>
        </p:nvPicPr>
        <p:blipFill>
          <a:blip r:embed="rId2" cstate="print"/>
          <a:srcRect/>
          <a:stretch>
            <a:fillRect/>
          </a:stretch>
        </p:blipFill>
        <p:spPr>
          <a:xfrm>
            <a:off x="395536" y="34582"/>
            <a:ext cx="8424936" cy="6676502"/>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p:txBody>
          <a:bodyPr/>
          <a:lstStyle/>
          <a:p>
            <a:endParaRPr lang="cs-CZ"/>
          </a:p>
        </p:txBody>
      </p:sp>
      <p:pic>
        <p:nvPicPr>
          <p:cNvPr id="5" name="Picture 3"/>
          <p:cNvPicPr>
            <a:picLocks noChangeAspect="1" noChangeArrowheads="1"/>
          </p:cNvPicPr>
          <p:nvPr/>
        </p:nvPicPr>
        <p:blipFill>
          <a:blip r:embed="rId2" cstate="print"/>
          <a:srcRect/>
          <a:stretch>
            <a:fillRect/>
          </a:stretch>
        </p:blipFill>
        <p:spPr>
          <a:xfrm>
            <a:off x="179512" y="0"/>
            <a:ext cx="8964488" cy="66137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p:txBody>
          <a:bodyPr/>
          <a:lstStyle/>
          <a:p>
            <a:endParaRPr lang="cs-CZ"/>
          </a:p>
        </p:txBody>
      </p:sp>
      <p:pic>
        <p:nvPicPr>
          <p:cNvPr id="5" name="Picture 3"/>
          <p:cNvPicPr>
            <a:picLocks noChangeAspect="1" noChangeArrowheads="1"/>
          </p:cNvPicPr>
          <p:nvPr/>
        </p:nvPicPr>
        <p:blipFill>
          <a:blip r:embed="rId2" cstate="print"/>
          <a:srcRect/>
          <a:stretch>
            <a:fillRect/>
          </a:stretch>
        </p:blipFill>
        <p:spPr>
          <a:xfrm>
            <a:off x="0" y="0"/>
            <a:ext cx="9144000" cy="6800754"/>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p:txBody>
          <a:bodyPr>
            <a:normAutofit/>
          </a:bodyPr>
          <a:lstStyle/>
          <a:p>
            <a:pPr algn="ctr">
              <a:buNone/>
            </a:pPr>
            <a:endParaRPr lang="cs-CZ" altLang="cs-CZ" sz="2900" dirty="0" smtClean="0">
              <a:latin typeface="+mj-lt"/>
              <a:ea typeface="+mj-ea"/>
              <a:cs typeface="+mj-cs"/>
            </a:endParaRPr>
          </a:p>
          <a:p>
            <a:pPr algn="ctr">
              <a:buNone/>
            </a:pPr>
            <a:endParaRPr lang="cs-CZ" altLang="cs-CZ" sz="2900" dirty="0" smtClean="0">
              <a:latin typeface="+mj-lt"/>
              <a:ea typeface="+mj-ea"/>
              <a:cs typeface="+mj-cs"/>
            </a:endParaRPr>
          </a:p>
          <a:p>
            <a:pPr algn="ctr">
              <a:buNone/>
            </a:pPr>
            <a:endParaRPr lang="cs-CZ" altLang="cs-CZ" sz="2900" dirty="0" smtClean="0">
              <a:latin typeface="+mj-lt"/>
              <a:ea typeface="+mj-ea"/>
              <a:cs typeface="+mj-cs"/>
            </a:endParaRPr>
          </a:p>
          <a:p>
            <a:pPr algn="ctr">
              <a:buNone/>
            </a:pPr>
            <a:r>
              <a:rPr lang="cs-CZ" altLang="cs-CZ" sz="2900" dirty="0" smtClean="0">
                <a:latin typeface="+mj-lt"/>
                <a:ea typeface="+mj-ea"/>
                <a:cs typeface="+mj-cs"/>
              </a:rPr>
              <a:t>Ochrana před atmosférickým přepětím</a:t>
            </a:r>
          </a:p>
          <a:p>
            <a:pPr algn="ctr">
              <a:buNone/>
            </a:pPr>
            <a:r>
              <a:rPr lang="cs-CZ" altLang="cs-CZ" sz="2900" dirty="0" smtClean="0">
                <a:latin typeface="+mj-lt"/>
                <a:ea typeface="+mj-ea"/>
                <a:cs typeface="+mj-cs"/>
              </a:rPr>
              <a:t>IEC, EU 62 305, ČSN EN 62 305 -1 až 5</a:t>
            </a:r>
          </a:p>
          <a:p>
            <a:pPr algn="ctr">
              <a:buNone/>
            </a:pPr>
            <a:endParaRPr lang="cs-CZ" altLang="cs-CZ" sz="2900" dirty="0" smtClean="0">
              <a:latin typeface="+mj-lt"/>
              <a:ea typeface="+mj-ea"/>
              <a:cs typeface="+mj-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900" dirty="0" smtClean="0">
                <a:latin typeface="Times New Roman" pitchFamily="18" charset="0"/>
                <a:cs typeface="Times New Roman" pitchFamily="18" charset="0"/>
              </a:rPr>
              <a:t>Upravení norem podle EU </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r>
              <a:rPr lang="cs-CZ" altLang="cs-CZ" sz="2500" dirty="0" smtClean="0">
                <a:latin typeface="Times New Roman" pitchFamily="18" charset="0"/>
                <a:cs typeface="Times New Roman" pitchFamily="18" charset="0"/>
              </a:rPr>
              <a:t>Původní ČSN 34 1390 platná do 31.1.2009 (řeší ochranu objektu a lidí, zvířat uvnitř objektů)</a:t>
            </a:r>
          </a:p>
          <a:p>
            <a:pPr algn="just"/>
            <a:r>
              <a:rPr lang="cs-CZ" altLang="cs-CZ" sz="2500" dirty="0" smtClean="0">
                <a:latin typeface="Times New Roman" pitchFamily="18" charset="0"/>
                <a:cs typeface="Times New Roman" pitchFamily="18" charset="0"/>
              </a:rPr>
              <a:t>Nová ČSN EN 62 305 navíc ochranu elektronických zařízení v budovách. Mluví o snižování rizik pod přípustnou mez.</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900" dirty="0" smtClean="0">
                <a:latin typeface="Times New Roman" pitchFamily="18" charset="0"/>
                <a:cs typeface="Times New Roman" pitchFamily="18" charset="0"/>
              </a:rPr>
              <a:t>Části normy</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Autofit/>
          </a:bodyPr>
          <a:lstStyle/>
          <a:p>
            <a:pPr algn="just">
              <a:buNone/>
            </a:pPr>
            <a:r>
              <a:rPr lang="cs-CZ" altLang="cs-CZ" sz="1050" dirty="0" smtClean="0">
                <a:latin typeface="Times New Roman" pitchFamily="18" charset="0"/>
                <a:cs typeface="Times New Roman" pitchFamily="18" charset="0"/>
                <a:hlinkClick r:id="rId2"/>
              </a:rPr>
              <a:t>ČSN EN 62305 – 1: Ochrana před bleskem, Část 1 Všeobecné principy</a:t>
            </a:r>
            <a:endParaRPr lang="cs-CZ" altLang="cs-CZ" sz="1050" dirty="0" smtClean="0">
              <a:latin typeface="Times New Roman" pitchFamily="18" charset="0"/>
              <a:cs typeface="Times New Roman" pitchFamily="18" charset="0"/>
            </a:endParaRPr>
          </a:p>
          <a:p>
            <a:pPr algn="just"/>
            <a:r>
              <a:rPr lang="cs-CZ" altLang="cs-CZ" sz="1050" dirty="0" smtClean="0">
                <a:latin typeface="Times New Roman" pitchFamily="18" charset="0"/>
                <a:cs typeface="Times New Roman" pitchFamily="18" charset="0"/>
              </a:rPr>
              <a:t>V této části jsou popsány jednotlivé typy blesků a jejich parametry, typy rizik a škod způsobených bleskem na budovách, sítích, zvířatech a lidech.Vysvětlena je zde potřeba ochrany před bleskem a její posouzení z ekonomického hlediska. Jsou vysvětleny základní principy vnější a vnitřní ochrany před bleskem a definovány čtyři typy (úrovně) vnější ochrany objektů (LPL).</a:t>
            </a:r>
          </a:p>
          <a:p>
            <a:pPr algn="just">
              <a:buNone/>
            </a:pPr>
            <a:r>
              <a:rPr lang="cs-CZ" altLang="cs-CZ" sz="1050" dirty="0" smtClean="0">
                <a:latin typeface="Times New Roman" pitchFamily="18" charset="0"/>
                <a:cs typeface="Times New Roman" pitchFamily="18" charset="0"/>
                <a:hlinkClick r:id="rId3"/>
              </a:rPr>
              <a:t>ČSN EN 62305 – 2: Ochrana před bleskem, Část 2 Řízení rizika</a:t>
            </a:r>
            <a:endParaRPr lang="cs-CZ" altLang="cs-CZ" sz="1050" dirty="0" smtClean="0">
              <a:latin typeface="Times New Roman" pitchFamily="18" charset="0"/>
              <a:cs typeface="Times New Roman" pitchFamily="18" charset="0"/>
            </a:endParaRPr>
          </a:p>
          <a:p>
            <a:pPr algn="just"/>
            <a:r>
              <a:rPr lang="cs-CZ" altLang="cs-CZ" sz="1050" dirty="0" smtClean="0">
                <a:latin typeface="Times New Roman" pitchFamily="18" charset="0"/>
                <a:cs typeface="Times New Roman" pitchFamily="18" charset="0"/>
              </a:rPr>
              <a:t>Je zde popsáno riziko a jeho komponenty v závislosti na jejich zdrojích, typy škod a typy ztrát. U každého objektu musí být komplexně vyhodnoceno riziko z přímého a nepřímého úderu blesku do objektu a do příchozích vedení, z účinků elektromagnetické indukce. V případě že riziko překračuje tolerovatelnou hodnotu, musí být pomocí technických a/nebo organizačních prostředků hodnota rizika snížena.</a:t>
            </a:r>
          </a:p>
          <a:p>
            <a:pPr algn="just">
              <a:buNone/>
            </a:pPr>
            <a:r>
              <a:rPr lang="cs-CZ" altLang="cs-CZ" sz="1050" dirty="0" smtClean="0">
                <a:latin typeface="Times New Roman" pitchFamily="18" charset="0"/>
                <a:cs typeface="Times New Roman" pitchFamily="18" charset="0"/>
                <a:hlinkClick r:id="rId4"/>
              </a:rPr>
              <a:t>ČSN EN 62305 – 3: Ochrana před bleskem, Část 3 Fyzikální škody na objektech a ohrožení života ( v německé verzi: Ochrana budov a lidí)</a:t>
            </a:r>
            <a:endParaRPr lang="cs-CZ" altLang="cs-CZ" sz="1050" dirty="0" smtClean="0">
              <a:latin typeface="Times New Roman" pitchFamily="18" charset="0"/>
              <a:cs typeface="Times New Roman" pitchFamily="18" charset="0"/>
            </a:endParaRPr>
          </a:p>
          <a:p>
            <a:pPr algn="just"/>
            <a:r>
              <a:rPr lang="cs-CZ" altLang="cs-CZ" sz="1050" dirty="0" smtClean="0">
                <a:latin typeface="Times New Roman" pitchFamily="18" charset="0"/>
                <a:cs typeface="Times New Roman" pitchFamily="18" charset="0"/>
              </a:rPr>
              <a:t>Ve třetí části jsou popsány různé typy systému ochrany před bleskem (LPS – </a:t>
            </a:r>
            <a:r>
              <a:rPr lang="cs-CZ" altLang="cs-CZ" sz="1050" dirty="0" err="1" smtClean="0">
                <a:latin typeface="Times New Roman" pitchFamily="18" charset="0"/>
                <a:cs typeface="Times New Roman" pitchFamily="18" charset="0"/>
              </a:rPr>
              <a:t>lightning</a:t>
            </a:r>
            <a:r>
              <a:rPr lang="cs-CZ" altLang="cs-CZ" sz="1050" dirty="0" smtClean="0">
                <a:latin typeface="Times New Roman" pitchFamily="18" charset="0"/>
                <a:cs typeface="Times New Roman" pitchFamily="18" charset="0"/>
              </a:rPr>
              <a:t> </a:t>
            </a:r>
            <a:r>
              <a:rPr lang="cs-CZ" altLang="cs-CZ" sz="1050" dirty="0" err="1" smtClean="0">
                <a:latin typeface="Times New Roman" pitchFamily="18" charset="0"/>
                <a:cs typeface="Times New Roman" pitchFamily="18" charset="0"/>
              </a:rPr>
              <a:t>protection</a:t>
            </a:r>
            <a:r>
              <a:rPr lang="cs-CZ" altLang="cs-CZ" sz="1050" dirty="0" smtClean="0">
                <a:latin typeface="Times New Roman" pitchFamily="18" charset="0"/>
                <a:cs typeface="Times New Roman" pitchFamily="18" charset="0"/>
              </a:rPr>
              <a:t> </a:t>
            </a:r>
            <a:r>
              <a:rPr lang="cs-CZ" altLang="cs-CZ" sz="1050" dirty="0" err="1" smtClean="0">
                <a:latin typeface="Times New Roman" pitchFamily="18" charset="0"/>
                <a:cs typeface="Times New Roman" pitchFamily="18" charset="0"/>
              </a:rPr>
              <a:t>system</a:t>
            </a:r>
            <a:r>
              <a:rPr lang="cs-CZ" altLang="cs-CZ" sz="1050" dirty="0" smtClean="0">
                <a:latin typeface="Times New Roman" pitchFamily="18" charset="0"/>
                <a:cs typeface="Times New Roman" pitchFamily="18" charset="0"/>
              </a:rPr>
              <a:t>): jímače, svody, uzemnění, spoje a materiály u vnějších systémů, sytém vnitřního </a:t>
            </a:r>
            <a:r>
              <a:rPr lang="cs-CZ" altLang="cs-CZ" sz="1050" dirty="0" err="1" smtClean="0">
                <a:latin typeface="Times New Roman" pitchFamily="18" charset="0"/>
                <a:cs typeface="Times New Roman" pitchFamily="18" charset="0"/>
              </a:rPr>
              <a:t>equipotenciálního</a:t>
            </a:r>
            <a:r>
              <a:rPr lang="cs-CZ" altLang="cs-CZ" sz="1050" dirty="0" smtClean="0">
                <a:latin typeface="Times New Roman" pitchFamily="18" charset="0"/>
                <a:cs typeface="Times New Roman" pitchFamily="18" charset="0"/>
              </a:rPr>
              <a:t> </a:t>
            </a:r>
            <a:r>
              <a:rPr lang="cs-CZ" altLang="cs-CZ" sz="1050" dirty="0" err="1" smtClean="0">
                <a:latin typeface="Times New Roman" pitchFamily="18" charset="0"/>
                <a:cs typeface="Times New Roman" pitchFamily="18" charset="0"/>
              </a:rPr>
              <a:t>pospojení</a:t>
            </a:r>
            <a:r>
              <a:rPr lang="cs-CZ" altLang="cs-CZ" sz="1050" dirty="0" smtClean="0">
                <a:latin typeface="Times New Roman" pitchFamily="18" charset="0"/>
                <a:cs typeface="Times New Roman" pitchFamily="18" charset="0"/>
              </a:rPr>
              <a:t> a elektrická izolace vnitřních systémů od systémů vnějších, ochrana lidí a živočichů před dotykovým a krokovým napětím. Je zde popsán i způsob revize a údržby těchto zařízení. Je zde popsán navrhování vnějšího systému ochrany pomocí ochranného prostoru ohraničeného kuželem kolem jímače (podobně jak tomu je ve stávající ČSN 341390), pomocí vertikální mříže na plochých střechách a nový způsob navrhování ochrany pomocí valící se koule s poloměrem závislým na úrovni ochrany objektu (LPL). Ve zvláštním dodatku je projednána ochrana před bleskem v prostředí s nebezpečím výbuchu.</a:t>
            </a:r>
          </a:p>
          <a:p>
            <a:pPr algn="just">
              <a:buNone/>
            </a:pPr>
            <a:r>
              <a:rPr lang="cs-CZ" altLang="cs-CZ" sz="1050" dirty="0" smtClean="0">
                <a:latin typeface="Times New Roman" pitchFamily="18" charset="0"/>
                <a:cs typeface="Times New Roman" pitchFamily="18" charset="0"/>
                <a:hlinkClick r:id="rId5"/>
              </a:rPr>
              <a:t>ČSN EN 62305 – 4: Ochrana před bleskem, Část 4 Elektrické a elektronické systémy uvnitř objektů</a:t>
            </a:r>
            <a:endParaRPr lang="cs-CZ" altLang="cs-CZ" sz="1050" dirty="0" smtClean="0">
              <a:latin typeface="Times New Roman" pitchFamily="18" charset="0"/>
              <a:cs typeface="Times New Roman" pitchFamily="18" charset="0"/>
            </a:endParaRPr>
          </a:p>
          <a:p>
            <a:pPr algn="just"/>
            <a:r>
              <a:rPr lang="cs-CZ" altLang="cs-CZ" sz="1050" dirty="0" smtClean="0">
                <a:latin typeface="Times New Roman" pitchFamily="18" charset="0"/>
                <a:cs typeface="Times New Roman" pitchFamily="18" charset="0"/>
              </a:rPr>
              <a:t>Tato část je věnována způsobům ochrany (LPM) před elektromagnetickými účinky blesku (LEMP). Jsou vymezeny zóny bleskové ochrany (LPZ) vně a uvnitř objektu. Další kapitola je vyhrazena uzemnění a </a:t>
            </a:r>
            <a:r>
              <a:rPr lang="cs-CZ" altLang="cs-CZ" sz="1050" dirty="0" err="1" smtClean="0">
                <a:latin typeface="Times New Roman" pitchFamily="18" charset="0"/>
                <a:cs typeface="Times New Roman" pitchFamily="18" charset="0"/>
              </a:rPr>
              <a:t>pospojení</a:t>
            </a:r>
            <a:r>
              <a:rPr lang="cs-CZ" altLang="cs-CZ" sz="1050" dirty="0" smtClean="0">
                <a:latin typeface="Times New Roman" pitchFamily="18" charset="0"/>
                <a:cs typeface="Times New Roman" pitchFamily="18" charset="0"/>
              </a:rPr>
              <a:t>. Dále jsou projednány stínící účinky různých materiálů a konstrukcí, způsob vedení kabelových tras a použití svodičů přepětí a svodičů bleskových proudů (SPD). V dodatcích je popsán způsob výpočtu indukovaných proudů a napětí uvnitř zón.</a:t>
            </a:r>
          </a:p>
          <a:p>
            <a:pPr algn="just">
              <a:buNone/>
            </a:pPr>
            <a:r>
              <a:rPr lang="cs-CZ" altLang="cs-CZ" sz="1050" dirty="0" smtClean="0">
                <a:latin typeface="Times New Roman" pitchFamily="18" charset="0"/>
                <a:cs typeface="Times New Roman" pitchFamily="18" charset="0"/>
                <a:hlinkClick r:id="rId5"/>
              </a:rPr>
              <a:t>ČSN EN 62305 – 5: Ochrana před bleskem, Část 5 Domovní instalace</a:t>
            </a:r>
          </a:p>
          <a:p>
            <a:pPr algn="just">
              <a:buNone/>
            </a:pPr>
            <a:r>
              <a:rPr lang="cs-CZ" altLang="cs-CZ" sz="1050" dirty="0" smtClean="0">
                <a:latin typeface="Times New Roman" pitchFamily="18" charset="0"/>
                <a:cs typeface="Times New Roman" pitchFamily="18" charset="0"/>
                <a:hlinkClick r:id="rId6"/>
              </a:rPr>
              <a:t>Vyhláška MMR č.137/1998 Sb. o obecných požadavcích na výstavbu </a:t>
            </a:r>
            <a:endParaRPr lang="cs-CZ" altLang="cs-CZ" sz="1050" dirty="0" smtClean="0">
              <a:latin typeface="Times New Roman" pitchFamily="18" charset="0"/>
              <a:cs typeface="Times New Roman" pitchFamily="18" charset="0"/>
            </a:endParaRPr>
          </a:p>
          <a:p>
            <a:pPr algn="just"/>
            <a:r>
              <a:rPr lang="cs-CZ" altLang="cs-CZ" sz="1050" dirty="0" smtClean="0">
                <a:latin typeface="Times New Roman" pitchFamily="18" charset="0"/>
                <a:cs typeface="Times New Roman" pitchFamily="18" charset="0"/>
              </a:rPr>
              <a:t>Vyhláška v §47 předepisuje zřízení ochrany před bleskem v určitých typech objektů, nikoli výslovně v objektech pro individuální bydlení, pokud nejsou vystaveny zvýšenému nebezpečí zásahu blesku (osaměle stojící a vyvýšené budovy). V soukromých objektech stanovuje úroveň ochrany před bleskem stavebník na základě analýzy přijatelného rizika ohrožení.</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Nová terminologie používá v oblasti ochrany před bleskem zkratek</a:t>
            </a:r>
            <a:endParaRPr lang="cs-CZ" altLang="cs-CZ" sz="2900" dirty="0">
              <a:latin typeface="Times New Roman" pitchFamily="18" charset="0"/>
              <a:cs typeface="Times New Roman" pitchFamily="18" charset="0"/>
            </a:endParaRPr>
          </a:p>
        </p:txBody>
      </p:sp>
      <p:pic>
        <p:nvPicPr>
          <p:cNvPr id="5" name="Zástupný symbol pro obsah 3" descr="CSN 62305 004.jpg"/>
          <p:cNvPicPr>
            <a:picLocks noGrp="1" noChangeAspect="1"/>
          </p:cNvPicPr>
          <p:nvPr>
            <p:ph sz="quarter" idx="1"/>
          </p:nvPr>
        </p:nvPicPr>
        <p:blipFill>
          <a:blip r:embed="rId2" cstate="print">
            <a:lum contrast="20000"/>
          </a:blip>
          <a:srcRect/>
          <a:stretch>
            <a:fillRect/>
          </a:stretch>
        </p:blipFill>
        <p:spPr>
          <a:xfrm>
            <a:off x="457200" y="2347388"/>
            <a:ext cx="8147050" cy="276171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900" dirty="0" smtClean="0">
                <a:latin typeface="Times New Roman" pitchFamily="18" charset="0"/>
                <a:cs typeface="Times New Roman" pitchFamily="18" charset="0"/>
              </a:rPr>
              <a:t>Třídy LPS s ohledem na důležitost objektu</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r>
              <a:rPr lang="cs-CZ" altLang="cs-CZ" sz="2500" dirty="0" smtClean="0">
                <a:latin typeface="Times New Roman" pitchFamily="18" charset="0"/>
                <a:cs typeface="Times New Roman" pitchFamily="18" charset="0"/>
              </a:rPr>
              <a:t>LPS tříd III a IV normální</a:t>
            </a:r>
          </a:p>
          <a:p>
            <a:pPr algn="just"/>
            <a:r>
              <a:rPr lang="cs-CZ" altLang="cs-CZ" sz="2500" dirty="0" smtClean="0">
                <a:latin typeface="Times New Roman" pitchFamily="18" charset="0"/>
                <a:cs typeface="Times New Roman" pitchFamily="18" charset="0"/>
              </a:rPr>
              <a:t>LPS tříd I a II – důkladnější jímací zařízení, větší množství jímačů a svodů (nemocnice, důležité úřady, památky, apod.)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900" dirty="0" smtClean="0">
                <a:latin typeface="Times New Roman" pitchFamily="18" charset="0"/>
                <a:cs typeface="Times New Roman" pitchFamily="18" charset="0"/>
              </a:rPr>
              <a:t>Části hromosvodu (bleskosvodu)</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marL="0" algn="just">
              <a:buNone/>
            </a:pPr>
            <a:r>
              <a:rPr lang="cs-CZ" altLang="cs-CZ" sz="1400" dirty="0" smtClean="0">
                <a:latin typeface="Times New Roman" pitchFamily="18" charset="0"/>
                <a:cs typeface="Times New Roman" pitchFamily="18" charset="0"/>
              </a:rPr>
              <a:t>Účelem vnějšího LPS je zachycovat (jímat) přímé údery blesku do stavby a odvádět proud blesku do země, aniž by přitom tepelnými a mechanickými účinky nebo jiskřením do bleskového proudu došlo k nějakým škodám. Každý vnější LPS se skládá z těchto tří částí.</a:t>
            </a:r>
          </a:p>
          <a:p>
            <a:pPr algn="just"/>
            <a:r>
              <a:rPr lang="cs-CZ" altLang="cs-CZ" sz="2500" dirty="0" smtClean="0">
                <a:latin typeface="Times New Roman" pitchFamily="18" charset="0"/>
                <a:cs typeface="Times New Roman" pitchFamily="18" charset="0"/>
              </a:rPr>
              <a:t>1- Jímací zařízení </a:t>
            </a:r>
          </a:p>
          <a:p>
            <a:pPr algn="just"/>
            <a:r>
              <a:rPr lang="cs-CZ" altLang="cs-CZ" sz="2500" dirty="0" smtClean="0">
                <a:latin typeface="Times New Roman" pitchFamily="18" charset="0"/>
                <a:cs typeface="Times New Roman" pitchFamily="18" charset="0"/>
              </a:rPr>
              <a:t>2- Svod </a:t>
            </a:r>
          </a:p>
          <a:p>
            <a:pPr algn="just"/>
            <a:r>
              <a:rPr lang="cs-CZ" altLang="cs-CZ" sz="2500" dirty="0" smtClean="0">
                <a:latin typeface="Times New Roman" pitchFamily="18" charset="0"/>
                <a:cs typeface="Times New Roman" pitchFamily="18" charset="0"/>
              </a:rPr>
              <a:t>3- Uzemnění</a:t>
            </a:r>
          </a:p>
        </p:txBody>
      </p:sp>
      <p:pic>
        <p:nvPicPr>
          <p:cNvPr id="5" name="Picture 2" descr="C:\Documents and Settings\Michaela Dvořáková\Plocha\CSN 62305 nafoceno\CSN 62305 0066.jpg"/>
          <p:cNvPicPr>
            <a:picLocks noChangeAspect="1" noChangeArrowheads="1"/>
          </p:cNvPicPr>
          <p:nvPr/>
        </p:nvPicPr>
        <p:blipFill>
          <a:blip r:embed="rId2" cstate="print"/>
          <a:srcRect/>
          <a:stretch>
            <a:fillRect/>
          </a:stretch>
        </p:blipFill>
        <p:spPr bwMode="auto">
          <a:xfrm>
            <a:off x="1403648" y="3212976"/>
            <a:ext cx="6515100" cy="3071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sz="2900" dirty="0" smtClean="0">
                <a:latin typeface="Times New Roman" pitchFamily="18" charset="0"/>
                <a:cs typeface="Times New Roman" pitchFamily="18" charset="0"/>
              </a:rPr>
              <a:t>Jímače</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defRPr/>
            </a:pPr>
            <a:r>
              <a:rPr lang="cs-CZ" altLang="cs-CZ" sz="2500" dirty="0" smtClean="0">
                <a:latin typeface="Times New Roman" pitchFamily="18" charset="0"/>
                <a:cs typeface="Times New Roman" pitchFamily="18" charset="0"/>
              </a:rPr>
              <a:t>Soustava jímačů může být sestavena z kombinace těchto prvků:</a:t>
            </a:r>
          </a:p>
          <a:p>
            <a:pPr marL="522000" algn="just">
              <a:buFont typeface="Arial" pitchFamily="34" charset="0"/>
              <a:buChar char="•"/>
              <a:defRPr/>
            </a:pPr>
            <a:r>
              <a:rPr lang="cs-CZ" altLang="cs-CZ" sz="2500" dirty="0" smtClean="0">
                <a:latin typeface="Times New Roman" pitchFamily="18" charset="0"/>
                <a:cs typeface="Times New Roman" pitchFamily="18" charset="0"/>
              </a:rPr>
              <a:t>tyčí popřípadě stožárů</a:t>
            </a:r>
          </a:p>
          <a:p>
            <a:pPr marL="522000" algn="just">
              <a:buFont typeface="Arial" pitchFamily="34" charset="0"/>
              <a:buChar char="•"/>
              <a:defRPr/>
            </a:pPr>
            <a:r>
              <a:rPr lang="cs-CZ" altLang="cs-CZ" sz="2500" dirty="0" smtClean="0">
                <a:latin typeface="Times New Roman" pitchFamily="18" charset="0"/>
                <a:cs typeface="Times New Roman" pitchFamily="18" charset="0"/>
              </a:rPr>
              <a:t>napnutých vodičů (hřebenové, mřížové soustavy)</a:t>
            </a:r>
          </a:p>
          <a:p>
            <a:pPr algn="just">
              <a:defRPr/>
            </a:pPr>
            <a:r>
              <a:rPr lang="cs-CZ" altLang="cs-CZ" sz="2500" dirty="0" smtClean="0">
                <a:latin typeface="Times New Roman" pitchFamily="18" charset="0"/>
                <a:cs typeface="Times New Roman" pitchFamily="18" charset="0"/>
              </a:rPr>
              <a:t>Ochranný prostor jímače určuje 1,5 násobek výšky jímače pro jímač 2 m je přibližně:        </a:t>
            </a:r>
          </a:p>
          <a:p>
            <a:pPr marL="522000" algn="just">
              <a:buFont typeface="Arial" pitchFamily="34" charset="0"/>
              <a:buChar char="•"/>
              <a:defRPr/>
            </a:pPr>
            <a:r>
              <a:rPr lang="cs-CZ" altLang="cs-CZ" sz="2500" dirty="0" smtClean="0">
                <a:latin typeface="Times New Roman" pitchFamily="18" charset="0"/>
                <a:cs typeface="Times New Roman" pitchFamily="18" charset="0"/>
              </a:rPr>
              <a:t>LPS I- 5,5 metru</a:t>
            </a:r>
          </a:p>
          <a:p>
            <a:pPr marL="522000" algn="just">
              <a:buFont typeface="Arial" pitchFamily="34" charset="0"/>
              <a:buChar char="•"/>
              <a:defRPr/>
            </a:pPr>
            <a:r>
              <a:rPr lang="cs-CZ" altLang="cs-CZ" sz="2500" dirty="0" smtClean="0">
                <a:latin typeface="Times New Roman" pitchFamily="18" charset="0"/>
                <a:cs typeface="Times New Roman" pitchFamily="18" charset="0"/>
              </a:rPr>
              <a:t>LPS II- 6,75 metru</a:t>
            </a:r>
          </a:p>
          <a:p>
            <a:pPr marL="522000" algn="just">
              <a:buFont typeface="Arial" pitchFamily="34" charset="0"/>
              <a:buChar char="•"/>
              <a:defRPr/>
            </a:pPr>
            <a:r>
              <a:rPr lang="cs-CZ" altLang="cs-CZ" sz="2500" dirty="0" smtClean="0">
                <a:latin typeface="Times New Roman" pitchFamily="18" charset="0"/>
                <a:cs typeface="Times New Roman" pitchFamily="18" charset="0"/>
              </a:rPr>
              <a:t>LPS III- 8,7 metru</a:t>
            </a:r>
          </a:p>
          <a:p>
            <a:pPr marL="522000" algn="just">
              <a:buFont typeface="Arial" pitchFamily="34" charset="0"/>
              <a:buChar char="•"/>
              <a:defRPr/>
            </a:pPr>
            <a:r>
              <a:rPr lang="cs-CZ" altLang="cs-CZ" sz="2500" dirty="0" smtClean="0">
                <a:latin typeface="Times New Roman" pitchFamily="18" charset="0"/>
                <a:cs typeface="Times New Roman" pitchFamily="18" charset="0"/>
              </a:rPr>
              <a:t>LPS IV- 10,3 metru</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just"/>
            <a:r>
              <a:rPr lang="cs-CZ" altLang="cs-CZ" sz="2900" dirty="0" smtClean="0">
                <a:latin typeface="Times New Roman" pitchFamily="18" charset="0"/>
                <a:cs typeface="Times New Roman" pitchFamily="18" charset="0"/>
              </a:rPr>
              <a:t>Určování rozmístění jímačů blesků metodou valící se koule</a:t>
            </a:r>
            <a:endParaRPr lang="cs-CZ" altLang="cs-CZ" sz="2900" dirty="0">
              <a:latin typeface="Times New Roman" pitchFamily="18" charset="0"/>
              <a:cs typeface="Times New Roman" pitchFamily="18" charset="0"/>
            </a:endParaRPr>
          </a:p>
        </p:txBody>
      </p:sp>
      <p:sp>
        <p:nvSpPr>
          <p:cNvPr id="4" name="Zástupný symbol pro obsah 3"/>
          <p:cNvSpPr>
            <a:spLocks noGrp="1"/>
          </p:cNvSpPr>
          <p:nvPr>
            <p:ph sz="quarter" idx="1"/>
          </p:nvPr>
        </p:nvSpPr>
        <p:spPr>
          <a:xfrm>
            <a:off x="457200" y="1219200"/>
            <a:ext cx="8147248" cy="5018112"/>
          </a:xfrm>
        </p:spPr>
        <p:txBody>
          <a:bodyPr>
            <a:normAutofit/>
          </a:bodyPr>
          <a:lstStyle/>
          <a:p>
            <a:pPr algn="just">
              <a:defRPr/>
            </a:pPr>
            <a:r>
              <a:rPr lang="cs-CZ" altLang="cs-CZ" sz="2500" dirty="0" smtClean="0">
                <a:latin typeface="Times New Roman" pitchFamily="18" charset="0"/>
                <a:cs typeface="Times New Roman" pitchFamily="18" charset="0"/>
              </a:rPr>
              <a:t>Poloměr valící se koule po objektu:</a:t>
            </a:r>
          </a:p>
          <a:p>
            <a:pPr marL="522000" algn="just">
              <a:buFont typeface="Arial" pitchFamily="34" charset="0"/>
              <a:buChar char="•"/>
              <a:defRPr/>
            </a:pPr>
            <a:r>
              <a:rPr lang="cs-CZ" altLang="cs-CZ" sz="2500" dirty="0" smtClean="0">
                <a:latin typeface="Times New Roman" pitchFamily="18" charset="0"/>
                <a:cs typeface="Times New Roman" pitchFamily="18" charset="0"/>
              </a:rPr>
              <a:t>LPS I – 20 m</a:t>
            </a:r>
          </a:p>
          <a:p>
            <a:pPr marL="522000" algn="just">
              <a:buFont typeface="Arial" pitchFamily="34" charset="0"/>
              <a:buChar char="•"/>
              <a:defRPr/>
            </a:pPr>
            <a:r>
              <a:rPr lang="cs-CZ" altLang="cs-CZ" sz="2500" dirty="0" smtClean="0">
                <a:latin typeface="Times New Roman" pitchFamily="18" charset="0"/>
                <a:cs typeface="Times New Roman" pitchFamily="18" charset="0"/>
              </a:rPr>
              <a:t>LPS II – 30 m</a:t>
            </a:r>
          </a:p>
          <a:p>
            <a:pPr marL="522000" algn="just">
              <a:buFont typeface="Arial" pitchFamily="34" charset="0"/>
              <a:buChar char="•"/>
              <a:defRPr/>
            </a:pPr>
            <a:r>
              <a:rPr lang="cs-CZ" altLang="cs-CZ" sz="2500" dirty="0" smtClean="0">
                <a:latin typeface="Times New Roman" pitchFamily="18" charset="0"/>
                <a:cs typeface="Times New Roman" pitchFamily="18" charset="0"/>
              </a:rPr>
              <a:t>LPS III – 45 m</a:t>
            </a:r>
          </a:p>
          <a:p>
            <a:pPr marL="522000" algn="just">
              <a:buFont typeface="Arial" pitchFamily="34" charset="0"/>
              <a:buChar char="•"/>
              <a:defRPr/>
            </a:pPr>
            <a:r>
              <a:rPr lang="cs-CZ" altLang="cs-CZ" sz="2500" dirty="0" smtClean="0">
                <a:latin typeface="Times New Roman" pitchFamily="18" charset="0"/>
                <a:cs typeface="Times New Roman" pitchFamily="18" charset="0"/>
              </a:rPr>
              <a:t>LPS IV – 60 m</a:t>
            </a:r>
          </a:p>
          <a:p>
            <a:pPr algn="just">
              <a:defRPr/>
            </a:pPr>
            <a:endParaRPr lang="cs-CZ" altLang="cs-CZ" sz="2500" dirty="0" smtClean="0">
              <a:latin typeface="Times New Roman" pitchFamily="18" charset="0"/>
              <a:cs typeface="Times New Roman" pitchFamily="18" charset="0"/>
            </a:endParaRPr>
          </a:p>
        </p:txBody>
      </p:sp>
      <p:pic>
        <p:nvPicPr>
          <p:cNvPr id="5" name="Picture 2" descr="C:\Documents and Settings\Michaela Dvořáková\Plocha\CSN 62305 nafoceno\CSN 62305 0099.jpg"/>
          <p:cNvPicPr>
            <a:picLocks noChangeAspect="1" noChangeArrowheads="1"/>
          </p:cNvPicPr>
          <p:nvPr/>
        </p:nvPicPr>
        <p:blipFill>
          <a:blip r:embed="rId2" cstate="print"/>
          <a:srcRect/>
          <a:stretch>
            <a:fillRect/>
          </a:stretch>
        </p:blipFill>
        <p:spPr bwMode="auto">
          <a:xfrm>
            <a:off x="2987824" y="2540902"/>
            <a:ext cx="5721275" cy="38141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70707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7070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10662</TotalTime>
  <Words>1136</Words>
  <Application>Microsoft Office PowerPoint</Application>
  <PresentationFormat>Předvádění na obrazovce (4:3)</PresentationFormat>
  <Paragraphs>85</Paragraphs>
  <Slides>19</Slides>
  <Notes>0</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19</vt:i4>
      </vt:variant>
    </vt:vector>
  </HeadingPairs>
  <TitlesOfParts>
    <vt:vector size="21" baseType="lpstr">
      <vt:lpstr>Původ</vt:lpstr>
      <vt:lpstr>Image</vt:lpstr>
      <vt:lpstr>Snímek 1</vt:lpstr>
      <vt:lpstr>Snímek 2</vt:lpstr>
      <vt:lpstr>Upravení norem podle EU </vt:lpstr>
      <vt:lpstr>Části normy</vt:lpstr>
      <vt:lpstr>Nová terminologie používá v oblasti ochrany před bleskem zkratek</vt:lpstr>
      <vt:lpstr>Třídy LPS s ohledem na důležitost objektu</vt:lpstr>
      <vt:lpstr>Části hromosvodu (bleskosvodu)</vt:lpstr>
      <vt:lpstr>Jímače</vt:lpstr>
      <vt:lpstr>Určování rozmístění jímačů blesků metodou valící se koule</vt:lpstr>
      <vt:lpstr>Svody</vt:lpstr>
      <vt:lpstr>Uzemnění</vt:lpstr>
      <vt:lpstr>Ochrana před vstupujícím napětím</vt:lpstr>
      <vt:lpstr>Svodiče bleskového proudu LPZ zóna ochrany před bleskem</vt:lpstr>
      <vt:lpstr>Kategorie svodičů přepětí v obraze</vt:lpstr>
      <vt:lpstr>Pulsary – aktivní bleskosvody</vt:lpstr>
      <vt:lpstr>Aktivní bleskosvod DAT CONTROLER® PLUS</vt:lpstr>
      <vt:lpstr>Snímek 17</vt:lpstr>
      <vt:lpstr>Snímek 18</vt:lpstr>
      <vt:lpstr>Snímek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Projektování instalací a rozvodů</dc:title>
  <dc:creator>Holý</dc:creator>
  <cp:lastModifiedBy>user</cp:lastModifiedBy>
  <cp:revision>239</cp:revision>
  <dcterms:created xsi:type="dcterms:W3CDTF">2011-09-28T14:36:42Z</dcterms:created>
  <dcterms:modified xsi:type="dcterms:W3CDTF">2015-12-01T19:08:09Z</dcterms:modified>
</cp:coreProperties>
</file>