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sldIdLst>
    <p:sldId id="276" r:id="rId2"/>
    <p:sldId id="307" r:id="rId3"/>
    <p:sldId id="311" r:id="rId4"/>
    <p:sldId id="318" r:id="rId5"/>
    <p:sldId id="310" r:id="rId6"/>
    <p:sldId id="320" r:id="rId7"/>
    <p:sldId id="317" r:id="rId8"/>
    <p:sldId id="319" r:id="rId9"/>
    <p:sldId id="315" r:id="rId10"/>
    <p:sldId id="314" r:id="rId11"/>
    <p:sldId id="312" r:id="rId12"/>
    <p:sldId id="313" r:id="rId13"/>
    <p:sldId id="316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62" autoAdjust="0"/>
    <p:restoredTop sz="94600" autoAdjust="0"/>
  </p:normalViewPr>
  <p:slideViewPr>
    <p:cSldViewPr>
      <p:cViewPr varScale="1">
        <p:scale>
          <a:sx n="107" d="100"/>
          <a:sy n="107" d="100"/>
        </p:scale>
        <p:origin x="-162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27443-C1C5-4AC7-9412-141690904866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FCA78-8484-469E-AD71-1322384DF3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9994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339975" y="115888"/>
            <a:ext cx="6638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cs-CZ" altLang="cs-CZ" sz="3600" b="1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Katedra elektroenergetiky a ekologie</a:t>
            </a:r>
            <a:endParaRPr lang="cs-CZ" altLang="cs-CZ" sz="3600" b="1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213100"/>
            <a:ext cx="78676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41" descr="budo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484313"/>
            <a:ext cx="3024187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1045"/>
          <p:cNvGraphicFramePr>
            <a:graphicFrameLocks noChangeAspect="1"/>
          </p:cNvGraphicFramePr>
          <p:nvPr/>
        </p:nvGraphicFramePr>
        <p:xfrm>
          <a:off x="5580063" y="1484313"/>
          <a:ext cx="3152775" cy="2066925"/>
        </p:xfrm>
        <a:graphic>
          <a:graphicData uri="http://schemas.openxmlformats.org/presentationml/2006/ole">
            <p:oleObj spid="_x0000_s1026" name="Image" r:id="rId5" imgW="4863492" imgH="3187302" progId="">
              <p:embed/>
            </p:oleObj>
          </a:graphicData>
        </a:graphic>
      </p:graphicFrame>
      <p:pic>
        <p:nvPicPr>
          <p:cNvPr id="8" name="Picture 11" descr="IMG_536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1341438"/>
            <a:ext cx="23749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40" descr="ZCU_logoFELcmyk_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188913"/>
            <a:ext cx="19208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Napěťový chránič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1285859"/>
            <a:ext cx="8143932" cy="500066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Proudový chránič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0034" y="1214422"/>
            <a:ext cx="4000500" cy="5072098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52934" y="1214422"/>
            <a:ext cx="4000500" cy="507209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Ochrana samočinným odpojením v síti TN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1219200"/>
            <a:ext cx="8072494" cy="499588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3875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cs-CZ" altLang="cs-CZ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altLang="cs-CZ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altLang="cs-CZ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altLang="cs-CZ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altLang="cs-CZ" sz="1700" dirty="0" err="1" smtClean="0">
                <a:latin typeface="Times New Roman" pitchFamily="18" charset="0"/>
                <a:cs typeface="Times New Roman" pitchFamily="18" charset="0"/>
              </a:rPr>
              <a:t>Zsm</a:t>
            </a:r>
            <a:r>
              <a:rPr lang="cs-CZ" altLang="cs-CZ" sz="1700" dirty="0" smtClean="0">
                <a:latin typeface="Times New Roman" pitchFamily="18" charset="0"/>
                <a:cs typeface="Times New Roman" pitchFamily="18" charset="0"/>
              </a:rPr>
              <a:t> = impedance smyčky zjištěná měřením, má v sobě chyby z těchto vlivů:</a:t>
            </a:r>
          </a:p>
          <a:p>
            <a:r>
              <a:rPr lang="cs-CZ" altLang="cs-CZ" sz="1500" dirty="0" smtClean="0">
                <a:latin typeface="Times New Roman" pitchFamily="18" charset="0"/>
                <a:cs typeface="Times New Roman" pitchFamily="18" charset="0"/>
              </a:rPr>
              <a:t>chyba přístroje</a:t>
            </a:r>
          </a:p>
          <a:p>
            <a:r>
              <a:rPr lang="cs-CZ" altLang="cs-CZ" sz="1500" dirty="0" smtClean="0">
                <a:latin typeface="Times New Roman" pitchFamily="18" charset="0"/>
                <a:cs typeface="Times New Roman" pitchFamily="18" charset="0"/>
              </a:rPr>
              <a:t>snížení jmen. napětí proti zemi</a:t>
            </a:r>
          </a:p>
          <a:p>
            <a:r>
              <a:rPr lang="cs-CZ" altLang="cs-CZ" sz="1500" dirty="0" smtClean="0">
                <a:latin typeface="Times New Roman" pitchFamily="18" charset="0"/>
                <a:cs typeface="Times New Roman" pitchFamily="18" charset="0"/>
              </a:rPr>
              <a:t>tolerance jisticích prvků</a:t>
            </a:r>
          </a:p>
          <a:p>
            <a:r>
              <a:rPr lang="cs-CZ" altLang="cs-CZ" sz="1500" dirty="0" smtClean="0">
                <a:latin typeface="Times New Roman" pitchFamily="18" charset="0"/>
                <a:cs typeface="Times New Roman" pitchFamily="18" charset="0"/>
              </a:rPr>
              <a:t>oteplení vodičů vlivem zkratového proudu</a:t>
            </a:r>
          </a:p>
          <a:p>
            <a:pPr>
              <a:buNone/>
            </a:pPr>
            <a:endParaRPr lang="cs-CZ" altLang="cs-CZ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altLang="cs-CZ" sz="1500" dirty="0" smtClean="0">
                <a:latin typeface="Times New Roman" pitchFamily="18" charset="0"/>
                <a:cs typeface="Times New Roman" pitchFamily="18" charset="0"/>
              </a:rPr>
              <a:t>km – upravuje vztah impedance smyčky</a:t>
            </a:r>
          </a:p>
          <a:p>
            <a:pPr>
              <a:buNone/>
            </a:pPr>
            <a:endParaRPr lang="cs-CZ" altLang="cs-CZ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altLang="cs-CZ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altLang="cs-CZ" sz="1700" dirty="0" err="1" smtClean="0">
                <a:latin typeface="Times New Roman" pitchFamily="18" charset="0"/>
                <a:cs typeface="Times New Roman" pitchFamily="18" charset="0"/>
              </a:rPr>
              <a:t>kv</a:t>
            </a:r>
            <a:r>
              <a:rPr lang="cs-CZ" altLang="cs-CZ" sz="1700" dirty="0" smtClean="0">
                <a:latin typeface="Times New Roman" pitchFamily="18" charset="0"/>
                <a:cs typeface="Times New Roman" pitchFamily="18" charset="0"/>
              </a:rPr>
              <a:t> – bezpečnostní součinitel</a:t>
            </a:r>
            <a:br>
              <a:rPr lang="cs-CZ" altLang="cs-CZ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altLang="cs-CZ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altLang="cs-CZ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altLang="cs-CZ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altLang="cs-CZ" sz="1700" dirty="0" smtClean="0">
                <a:latin typeface="Times New Roman" pitchFamily="18" charset="0"/>
                <a:cs typeface="Times New Roman" pitchFamily="18" charset="0"/>
              </a:rPr>
            </a:br>
            <a:endParaRPr lang="cs-CZ" altLang="cs-CZ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altLang="cs-CZ" sz="1700" dirty="0" smtClean="0">
                <a:latin typeface="Times New Roman" pitchFamily="18" charset="0"/>
                <a:cs typeface="Times New Roman" pitchFamily="18" charset="0"/>
              </a:rPr>
              <a:t>Doplňující podmínky pro ochranu SOZ</a:t>
            </a:r>
          </a:p>
          <a:p>
            <a:r>
              <a:rPr lang="cs-CZ" altLang="cs-CZ" sz="1700" dirty="0" smtClean="0">
                <a:latin typeface="Times New Roman" pitchFamily="18" charset="0"/>
                <a:cs typeface="Times New Roman" pitchFamily="18" charset="0"/>
              </a:rPr>
              <a:t>vnitřní</a:t>
            </a:r>
          </a:p>
          <a:p>
            <a:r>
              <a:rPr lang="cs-CZ" altLang="cs-CZ" sz="1700" dirty="0" smtClean="0">
                <a:latin typeface="Times New Roman" pitchFamily="18" charset="0"/>
                <a:cs typeface="Times New Roman" pitchFamily="18" charset="0"/>
              </a:rPr>
              <a:t>vnější</a:t>
            </a:r>
          </a:p>
        </p:txBody>
      </p:sp>
      <p:pic>
        <p:nvPicPr>
          <p:cNvPr id="5" name="Picture 4"/>
          <p:cNvPicPr preferRelativeResize="0">
            <a:picLocks noGrp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150937" y="0"/>
            <a:ext cx="7993063" cy="2071688"/>
          </a:xfrm>
          <a:noFill/>
        </p:spPr>
      </p:pic>
      <p:graphicFrame>
        <p:nvGraphicFramePr>
          <p:cNvPr id="15363" name="Object 6"/>
          <p:cNvGraphicFramePr>
            <a:graphicFrameLocks noChangeAspect="1"/>
          </p:cNvGraphicFramePr>
          <p:nvPr/>
        </p:nvGraphicFramePr>
        <p:xfrm>
          <a:off x="571473" y="4857760"/>
          <a:ext cx="3571900" cy="612775"/>
        </p:xfrm>
        <a:graphic>
          <a:graphicData uri="http://schemas.openxmlformats.org/presentationml/2006/ole">
            <p:oleObj spid="_x0000_s15363" name="Rovnice" r:id="rId4" imgW="1612900" imgH="266700" progId="Equation.3">
              <p:embed/>
            </p:oleObj>
          </a:graphicData>
        </a:graphic>
      </p:graphicFrame>
      <p:graphicFrame>
        <p:nvGraphicFramePr>
          <p:cNvPr id="15364" name="Object 3"/>
          <p:cNvGraphicFramePr>
            <a:graphicFrameLocks noGrp="1" noChangeAspect="1"/>
          </p:cNvGraphicFramePr>
          <p:nvPr/>
        </p:nvGraphicFramePr>
        <p:xfrm>
          <a:off x="571472" y="4071942"/>
          <a:ext cx="3598863" cy="568325"/>
        </p:xfrm>
        <a:graphic>
          <a:graphicData uri="http://schemas.openxmlformats.org/presentationml/2006/ole">
            <p:oleObj spid="_x0000_s15364" name="Rovnice" r:id="rId5" imgW="1688367" imgH="266584" progId="Equation.3">
              <p:embed/>
            </p:oleObj>
          </a:graphicData>
        </a:graphic>
      </p:graphicFrame>
      <p:pic>
        <p:nvPicPr>
          <p:cNvPr id="7" name="Picture 4"/>
          <p:cNvPicPr preferRelativeResize="0">
            <a:picLocks noGrp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85720" y="142852"/>
            <a:ext cx="8501122" cy="2071688"/>
          </a:xfrm>
          <a:noFill/>
        </p:spPr>
      </p:pic>
      <p:pic>
        <p:nvPicPr>
          <p:cNvPr id="8" name="Picture 4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7158" y="214290"/>
            <a:ext cx="8358246" cy="20716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cs-CZ" altLang="cs-CZ" sz="2900" dirty="0" smtClean="0">
                <a:latin typeface="+mj-lt"/>
                <a:ea typeface="+mj-ea"/>
                <a:cs typeface="+mj-cs"/>
              </a:rPr>
              <a:t>Ochrany před úrazem elektrickým proudem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28662" y="3000372"/>
            <a:ext cx="3828113" cy="1350077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Možnosti úrazu elektrickým proudem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Rozsah působení vnějších vlivů je základem pro rozdělení prostorů</a:t>
            </a:r>
          </a:p>
          <a:p>
            <a:endParaRPr 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Pro účely ochrany z hlediska nebezpečného dotyku se napětí dělí</a:t>
            </a:r>
            <a:endParaRPr lang="cs-CZ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14422"/>
            <a:ext cx="5267871" cy="14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57224" y="4929198"/>
            <a:ext cx="4000500" cy="13382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7286676" cy="140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Provoz zařízení a jeho ochrana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1000100" y="2500306"/>
            <a:ext cx="2000264" cy="3651876"/>
          </a:xfrm>
        </p:spPr>
        <p:txBody>
          <a:bodyPr>
            <a:normAutofit/>
          </a:bodyPr>
          <a:lstStyle/>
          <a:p>
            <a:pPr algn="just"/>
            <a:r>
              <a:rPr lang="cs-CZ" altLang="cs-CZ" sz="1000" dirty="0" smtClean="0">
                <a:latin typeface="Times New Roman" pitchFamily="18" charset="0"/>
                <a:cs typeface="Times New Roman" pitchFamily="18" charset="0"/>
              </a:rPr>
              <a:t>SELV, PELV</a:t>
            </a:r>
          </a:p>
          <a:p>
            <a:pPr algn="just"/>
            <a:r>
              <a:rPr lang="cs-CZ" altLang="cs-CZ" sz="1000" dirty="0" smtClean="0">
                <a:latin typeface="Times New Roman" pitchFamily="18" charset="0"/>
                <a:cs typeface="Times New Roman" pitchFamily="18" charset="0"/>
              </a:rPr>
              <a:t>Omezení ustáleného proudu a  náboje</a:t>
            </a:r>
          </a:p>
          <a:p>
            <a:endParaRPr 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ástupný symbol pro obsah 5"/>
          <p:cNvSpPr txBox="1">
            <a:spLocks/>
          </p:cNvSpPr>
          <p:nvPr/>
        </p:nvSpPr>
        <p:spPr>
          <a:xfrm>
            <a:off x="3357554" y="2500306"/>
            <a:ext cx="2214578" cy="3651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cs-CZ" altLang="cs-CZ" sz="1000" dirty="0" smtClean="0">
                <a:latin typeface="Times New Roman" pitchFamily="18" charset="0"/>
                <a:cs typeface="Times New Roman" pitchFamily="18" charset="0"/>
              </a:rPr>
              <a:t>Izolace</a:t>
            </a: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cs-CZ" altLang="cs-CZ" sz="1000" dirty="0" smtClean="0">
                <a:latin typeface="Times New Roman" pitchFamily="18" charset="0"/>
                <a:cs typeface="Times New Roman" pitchFamily="18" charset="0"/>
              </a:rPr>
              <a:t>Kryty</a:t>
            </a: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cs-CZ" altLang="cs-CZ" sz="1000" dirty="0" smtClean="0">
                <a:latin typeface="Times New Roman" pitchFamily="18" charset="0"/>
                <a:cs typeface="Times New Roman" pitchFamily="18" charset="0"/>
              </a:rPr>
              <a:t>Přepážky</a:t>
            </a: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cs-CZ" altLang="cs-CZ" sz="1000" dirty="0" smtClean="0">
                <a:latin typeface="Times New Roman" pitchFamily="18" charset="0"/>
                <a:cs typeface="Times New Roman" pitchFamily="18" charset="0"/>
              </a:rPr>
              <a:t>Zábrana</a:t>
            </a: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cs-CZ" altLang="cs-CZ" sz="1000" dirty="0" smtClean="0">
                <a:latin typeface="Times New Roman" pitchFamily="18" charset="0"/>
                <a:cs typeface="Times New Roman" pitchFamily="18" charset="0"/>
              </a:rPr>
              <a:t>Poloha</a:t>
            </a: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cs-CZ" altLang="cs-CZ" sz="1000" dirty="0" smtClean="0">
                <a:latin typeface="Times New Roman" pitchFamily="18" charset="0"/>
                <a:cs typeface="Times New Roman" pitchFamily="18" charset="0"/>
              </a:rPr>
              <a:t>Doplňková ochrana proudovým chráničem</a:t>
            </a: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cs-CZ" altLang="cs-CZ" sz="1000" dirty="0" smtClean="0">
                <a:latin typeface="Times New Roman" pitchFamily="18" charset="0"/>
                <a:cs typeface="Times New Roman" pitchFamily="18" charset="0"/>
              </a:rPr>
              <a:t>Doplňkovou izolací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cs-CZ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cs-CZ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cs-CZ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cs-CZ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Zástupný symbol pro obsah 5"/>
          <p:cNvSpPr txBox="1">
            <a:spLocks/>
          </p:cNvSpPr>
          <p:nvPr/>
        </p:nvSpPr>
        <p:spPr>
          <a:xfrm>
            <a:off x="5929322" y="2500306"/>
            <a:ext cx="2214578" cy="3651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cs-CZ" altLang="cs-CZ" sz="1000" dirty="0" smtClean="0">
                <a:latin typeface="Times New Roman" pitchFamily="18" charset="0"/>
                <a:cs typeface="Times New Roman" pitchFamily="18" charset="0"/>
              </a:rPr>
              <a:t>Použití zařízení třídy ochrany II</a:t>
            </a: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cs-CZ" altLang="cs-CZ" sz="1000" dirty="0" smtClean="0">
                <a:latin typeface="Times New Roman" pitchFamily="18" charset="0"/>
                <a:cs typeface="Times New Roman" pitchFamily="18" charset="0"/>
              </a:rPr>
              <a:t>Nevodivé okolí</a:t>
            </a: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cs-CZ" altLang="cs-CZ" sz="1000" dirty="0" smtClean="0">
                <a:latin typeface="Times New Roman" pitchFamily="18" charset="0"/>
                <a:cs typeface="Times New Roman" pitchFamily="18" charset="0"/>
              </a:rPr>
              <a:t>Elektrické oddělení</a:t>
            </a: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cs-CZ" altLang="cs-CZ" sz="1000" dirty="0" smtClean="0">
                <a:latin typeface="Times New Roman" pitchFamily="18" charset="0"/>
                <a:cs typeface="Times New Roman" pitchFamily="18" charset="0"/>
              </a:rPr>
              <a:t>Neuzemněné místní pospojování</a:t>
            </a: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cs-CZ" altLang="cs-CZ" sz="1000" dirty="0" smtClean="0">
                <a:latin typeface="Times New Roman" pitchFamily="18" charset="0"/>
                <a:cs typeface="Times New Roman" pitchFamily="18" charset="0"/>
              </a:rPr>
              <a:t>Samočinné odpojení od zdroje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lang="cs-CZ" alt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cs-CZ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cs-CZ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cs-CZ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2" name="Group 3"/>
          <p:cNvGraphicFramePr>
            <a:graphicFrameLocks/>
          </p:cNvGraphicFramePr>
          <p:nvPr/>
        </p:nvGraphicFramePr>
        <p:xfrm>
          <a:off x="1857356" y="4714885"/>
          <a:ext cx="5262563" cy="2041843"/>
        </p:xfrm>
        <a:graphic>
          <a:graphicData uri="http://schemas.openxmlformats.org/drawingml/2006/table">
            <a:tbl>
              <a:tblPr/>
              <a:tblGrid>
                <a:gridCol w="1455738"/>
                <a:gridCol w="1533525"/>
                <a:gridCol w="936625"/>
                <a:gridCol w="1336675"/>
              </a:tblGrid>
              <a:tr h="30507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Prostory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při dotyku částí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střídavé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stejnosměrné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46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normální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živých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46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neživých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46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nebezpečné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živých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46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neživých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46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zvlášť</a:t>
                      </a: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nebezpečné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živých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46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neživých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sz="27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Zástupný symbol pro obsah 5"/>
          <p:cNvSpPr txBox="1">
            <a:spLocks/>
          </p:cNvSpPr>
          <p:nvPr/>
        </p:nvSpPr>
        <p:spPr>
          <a:xfrm>
            <a:off x="785786" y="4286256"/>
            <a:ext cx="7215238" cy="4286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 algn="ctr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Meze bezpečných malých napětí s ohledem na členění prostorů</a:t>
            </a:r>
          </a:p>
          <a:p>
            <a:pPr marL="274320" indent="-274320" algn="just">
              <a:spcBef>
                <a:spcPts val="600"/>
              </a:spcBef>
              <a:buClr>
                <a:schemeClr val="accent1"/>
              </a:buClr>
              <a:buSzPct val="76000"/>
            </a:pPr>
            <a:endParaRPr lang="cs-CZ" altLang="cs-CZ" sz="1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Ochrana elektrickým oddělením (oddělením obvodů)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Princip: </a:t>
            </a:r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zabránění průchodu nebezpečného elektrického proudu</a:t>
            </a:r>
          </a:p>
          <a:p>
            <a:pPr algn="just">
              <a:buNone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Obvod napájen přes oddělovací zdroj </a:t>
            </a:r>
          </a:p>
          <a:p>
            <a:pPr algn="just"/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Transformátor</a:t>
            </a:r>
          </a:p>
          <a:p>
            <a:pPr algn="just"/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Motorgenerátor</a:t>
            </a:r>
          </a:p>
          <a:p>
            <a:pPr algn="just">
              <a:buNone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Požadavky na zdroj </a:t>
            </a:r>
          </a:p>
          <a:p>
            <a:pPr algn="just"/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Napětí nesmí přesáhnout 500V</a:t>
            </a:r>
          </a:p>
          <a:p>
            <a:pPr algn="just"/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Třída ochrany II.</a:t>
            </a:r>
          </a:p>
          <a:p>
            <a:pPr algn="just">
              <a:buNone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Požadavky na vedení</a:t>
            </a:r>
          </a:p>
          <a:p>
            <a:pPr algn="just"/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Délka vedení nesmí překročit 500m</a:t>
            </a:r>
          </a:p>
          <a:p>
            <a:pPr algn="just"/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Pohyblivé přívody musí být viditelné po celé délce</a:t>
            </a:r>
          </a:p>
          <a:p>
            <a:pPr algn="just"/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Všechny kabely musí mít volný vodič – pro případné pospojování</a:t>
            </a:r>
          </a:p>
          <a:p>
            <a:pPr algn="just"/>
            <a:endParaRPr lang="cs-CZ" altLang="cs-CZ" sz="2400" b="1" u="sng" dirty="0" smtClean="0"/>
          </a:p>
          <a:p>
            <a:pPr algn="just"/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Neživé části</a:t>
            </a:r>
          </a:p>
          <a:p>
            <a:pPr algn="just"/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Musí být navzájem spojeny izolovanými vodiči neuzemněného pospojování.</a:t>
            </a:r>
          </a:p>
          <a:p>
            <a:pPr algn="just">
              <a:buNone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Živé části</a:t>
            </a:r>
          </a:p>
          <a:p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Nesmí být spojeny s jiným obvodem nebo se zemí.</a:t>
            </a:r>
          </a:p>
          <a:p>
            <a:pPr algn="just">
              <a:buNone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Zásuvky</a:t>
            </a:r>
          </a:p>
          <a:p>
            <a:pPr algn="just"/>
            <a:r>
              <a:rPr lang="cs-CZ" altLang="cs-CZ" sz="2000" dirty="0" smtClean="0">
                <a:latin typeface="Times New Roman" pitchFamily="18" charset="0"/>
                <a:cs typeface="Times New Roman" pitchFamily="18" charset="0"/>
              </a:rPr>
              <a:t>Musí být opatřeny ochranným kontaktem, který musí být propojen s neuzemněným pospojováním.</a:t>
            </a:r>
          </a:p>
          <a:p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cs-CZ" altLang="cs-CZ" sz="2500" b="1" dirty="0" smtClean="0">
                <a:latin typeface="Times New Roman" pitchFamily="18" charset="0"/>
                <a:cs typeface="Times New Roman" pitchFamily="18" charset="0"/>
              </a:rPr>
              <a:t>V případě dvou poruch musí byt zajištěno odpojení napájení v čase : 0,4 s při 230 V.</a:t>
            </a:r>
          </a:p>
          <a:p>
            <a:endParaRPr lang="cs-CZ" altLang="cs-CZ" sz="2000" dirty="0" smtClean="0"/>
          </a:p>
          <a:p>
            <a:pPr algn="just"/>
            <a:endParaRPr lang="cs-CZ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altLang="cs-CZ" sz="2400" b="1" u="sng" dirty="0" smtClean="0"/>
          </a:p>
          <a:p>
            <a:pPr algn="just"/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altLang="cs-CZ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Příklad zapojení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814393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Ochrana místním neuzemněným pospojováním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Jde o novou dosud moc nepoužívanou ochranu.</a:t>
            </a:r>
          </a:p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Účelem je zabránit nebezpečnému dotykovému napětí.</a:t>
            </a:r>
          </a:p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Principielně jde o to, že všechny neživé části jsou spojeny a tak mají stejný potenciál.</a:t>
            </a:r>
          </a:p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Norma požaduje, aby při vstupu byl člověk oddělen od země, která má jiný potenciál.</a:t>
            </a:r>
          </a:p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Tato ochrana se může použít jako základní, ale stále obsahuje určité riziko. Proto se používá spíše jako zdokonalení.</a:t>
            </a:r>
          </a:p>
          <a:p>
            <a:pPr algn="just"/>
            <a:r>
              <a:rPr lang="cs-CZ" altLang="cs-CZ" sz="2500" dirty="0" smtClean="0">
                <a:latin typeface="Times New Roman" pitchFamily="18" charset="0"/>
                <a:cs typeface="Times New Roman" pitchFamily="18" charset="0"/>
              </a:rPr>
              <a:t>Jiné ochrany ( např. elektrické oddělení).</a:t>
            </a:r>
          </a:p>
          <a:p>
            <a:pPr algn="just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900" dirty="0" smtClean="0">
                <a:latin typeface="Times New Roman" pitchFamily="18" charset="0"/>
                <a:cs typeface="Times New Roman" pitchFamily="18" charset="0"/>
              </a:rPr>
              <a:t>Ukázka obvodu</a:t>
            </a:r>
            <a:endParaRPr lang="cs-CZ" altLang="cs-CZ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819131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70707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70707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10597</TotalTime>
  <Words>360</Words>
  <Application>Microsoft Office PowerPoint</Application>
  <PresentationFormat>Předvádění na obrazovce (4:3)</PresentationFormat>
  <Paragraphs>122</Paragraphs>
  <Slides>13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Původ</vt:lpstr>
      <vt:lpstr>Image</vt:lpstr>
      <vt:lpstr>Rovnice</vt:lpstr>
      <vt:lpstr>Snímek 1</vt:lpstr>
      <vt:lpstr>Snímek 2</vt:lpstr>
      <vt:lpstr>Možnosti úrazu elektrickým proudem</vt:lpstr>
      <vt:lpstr>Provoz zařízení a jeho ochrana</vt:lpstr>
      <vt:lpstr>Ochrana elektrickým oddělením (oddělením obvodů)</vt:lpstr>
      <vt:lpstr>Snímek 6</vt:lpstr>
      <vt:lpstr>Příklad zapojení</vt:lpstr>
      <vt:lpstr>Ochrana místním neuzemněným pospojováním</vt:lpstr>
      <vt:lpstr>Ukázka obvodu</vt:lpstr>
      <vt:lpstr>Napěťový chránič</vt:lpstr>
      <vt:lpstr>Proudový chránič</vt:lpstr>
      <vt:lpstr>Ochrana samočinným odpojením v síti TN</vt:lpstr>
      <vt:lpstr>Snímek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Projektování instalací a rozvodů</dc:title>
  <dc:creator>Holý</dc:creator>
  <cp:lastModifiedBy>user</cp:lastModifiedBy>
  <cp:revision>220</cp:revision>
  <dcterms:created xsi:type="dcterms:W3CDTF">2011-09-28T14:36:42Z</dcterms:created>
  <dcterms:modified xsi:type="dcterms:W3CDTF">2015-12-01T19:11:28Z</dcterms:modified>
</cp:coreProperties>
</file>