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76" r:id="rId2"/>
    <p:sldId id="307" r:id="rId3"/>
    <p:sldId id="311" r:id="rId4"/>
    <p:sldId id="310" r:id="rId5"/>
    <p:sldId id="332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1" r:id="rId25"/>
    <p:sldId id="33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IR\test_large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B (I) – s otevřeným jiskřištěm</a:t>
            </a:r>
          </a:p>
          <a:p>
            <a:pPr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Otevřené jiskřiště využívá tvarované elektrody, které při výboji vytěsňují elektrický oblouk směrem ke speciální kovové desce a ionizované plyny jsou odváděny mimo jiskřiště do prostoru za svodičem přepětí. Rozbitím elektrického oblouku na několik menších částí lze zvládat značné rázové proudy.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31877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834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B (I) – s uzavřeným jiskřištěm</a:t>
            </a:r>
          </a:p>
          <a:p>
            <a:pPr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Hermeticky uzavřené svodiče přepětí s elektronicky řízenou ionizací plynů. Obsahují elektronický obvod, který kontroluje napětí na jeho svorkách. Pokud toto napětí překročí definovanou úroveň (1,5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), dojde k ionizaci plynu v jiskřišti a to způsobí jeho zapálení a následuje svedení impulzního proudu přepětí do vodice PE.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B (I) – s uzavřeným jiskřištěm</a:t>
            </a:r>
          </a:p>
          <a:p>
            <a:pPr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Jsou vybaveny varistory na bázi oxidu zinku (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), nebo karbidu křemíku (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). Jedná se o nelineární, polovodičové rezistory, jejichž hodnota činného odporu se silně snižuje s růstem napětí. Hlavní výhodou varistorů je jejich velká rychlost reakce (25 </a:t>
            </a:r>
            <a:r>
              <a:rPr lang="cs-CZ" altLang="cs-CZ" sz="2400" dirty="0" err="1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cs-CZ" altLang="cs-CZ" sz="2400" dirty="0" smtClean="0">
                <a:latin typeface="Times New Roman" pitchFamily="18" charset="0"/>
                <a:cs typeface="Times New Roman" pitchFamily="18" charset="0"/>
              </a:rPr>
              <a:t>). Při malých rozměrech mají velkou schopnost pohlcování energie.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1371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B (I)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B (I)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333875" cy="44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671888" cy="444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C (II)</a:t>
            </a:r>
          </a:p>
          <a:p>
            <a:pPr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Svodič určený k ochraně před přepětím v pevně uložených instalacích způsobeným spínacími procesy a atmosférickým přepětím.</a:t>
            </a:r>
          </a:p>
          <a:p>
            <a:pPr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IEC 61024-1 a IEC 61643-1 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Isn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= 5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, vlna 8/20 µs </a:t>
            </a:r>
          </a:p>
          <a:p>
            <a:pPr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Předepsané zatížení nesmí způsobit poruchu nebo požár. </a:t>
            </a:r>
          </a:p>
          <a:p>
            <a:pPr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Ochrana před přímým dotykem je nutná.</a:t>
            </a:r>
          </a:p>
          <a:p>
            <a:pPr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Umisťujeme do podružných rozvaděčů.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357694"/>
            <a:ext cx="2056992" cy="2285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C (II)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15370" cy="460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C (II)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58616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429000"/>
            <a:ext cx="22510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241144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D (III)</a:t>
            </a:r>
          </a:p>
          <a:p>
            <a:pPr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Svodič určený k ochraně citlivých spotřebičů před přepětím v pohyblivých nebo pevně uložených instalacích </a:t>
            </a:r>
            <a:r>
              <a:rPr lang="cs-CZ" altLang="cs-CZ" sz="2200" b="1" dirty="0" err="1" smtClean="0">
                <a:latin typeface="Times New Roman" pitchFamily="18" charset="0"/>
                <a:cs typeface="Times New Roman" pitchFamily="18" charset="0"/>
              </a:rPr>
              <a:t>Ins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= 1,5 </a:t>
            </a:r>
            <a:r>
              <a:rPr lang="cs-CZ" altLang="cs-CZ" sz="2200" b="1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 , vlna 8/20 µs.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Umisťujeme co nejblíže koncovému zařízení. Vzdálenost od nejbližšího svodiče nemá překročit 5m.</a:t>
            </a:r>
          </a:p>
          <a:p>
            <a:pPr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Ochrana před přímým dotykem je nutná.</a:t>
            </a:r>
          </a:p>
          <a:p>
            <a:pPr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Předepsané zatížení nesmí způsobit poruch nebo požár.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D (III)</a:t>
            </a:r>
          </a:p>
          <a:p>
            <a:pPr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000" dirty="0" smtClean="0"/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Upozornění - Používání svodičů přepětí třídy D bez předřazeného stupně C nezajišťuje dostatečnou ochranu zařízení. Pro úplnou ochranu před přepětím musí být instalovány všechny tři stupně svodičů přepětí (v případě objektu bez hromosvodu a u přívodů s kabelovým vedením postačí stupně C a D).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68801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Přepěťové ochrany v silových obvodech nízkého 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napětí</a:t>
            </a:r>
          </a:p>
          <a:p>
            <a:pPr algn="ctr">
              <a:buNone/>
            </a:pPr>
            <a:r>
              <a:rPr lang="cs-CZ" altLang="cs-CZ" sz="2900" smtClean="0">
                <a:latin typeface="+mj-lt"/>
                <a:ea typeface="+mj-ea"/>
                <a:cs typeface="+mj-cs"/>
              </a:rPr>
              <a:t>(ochrana 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před atmosférickým přepětím obytných budov)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 </a:t>
            </a: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D (III)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Společná instalace svodičů bleskových proudů a svodičů přepětí v sítích nízkého napětí</a:t>
            </a: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71473" y="3500438"/>
          <a:ext cx="8072493" cy="2760657"/>
        </p:xfrm>
        <a:graphic>
          <a:graphicData uri="http://schemas.openxmlformats.org/presentationml/2006/ole">
            <p:oleObj spid="_x0000_s15362" name="Rastrový obrázek" r:id="rId3" imgW="9333333" imgH="4371429" progId="PBrush">
              <p:embed/>
            </p:oleObj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1214422"/>
            <a:ext cx="8143931" cy="2286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Provedení elektroinstalace s využitím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DEHNventilu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3"/>
            <a:ext cx="63357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71604" y="5572140"/>
            <a:ext cx="2124075" cy="64633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altLang="cs-CZ" b="0" dirty="0"/>
              <a:t>hlavní </a:t>
            </a:r>
            <a:r>
              <a:rPr lang="cs-CZ" altLang="cs-CZ" b="0" dirty="0" err="1"/>
              <a:t>rozváděč</a:t>
            </a:r>
            <a:r>
              <a:rPr lang="cs-CZ" altLang="cs-CZ" b="0" dirty="0"/>
              <a:t/>
            </a:r>
            <a:br>
              <a:rPr lang="cs-CZ" altLang="cs-CZ" b="0" dirty="0"/>
            </a:br>
            <a:r>
              <a:rPr lang="cs-CZ" altLang="cs-CZ" b="0" dirty="0"/>
              <a:t>podružný </a:t>
            </a:r>
            <a:r>
              <a:rPr lang="cs-CZ" altLang="cs-CZ" b="0" dirty="0" err="1"/>
              <a:t>rozváděč</a:t>
            </a:r>
            <a:endParaRPr lang="cs-CZ" altLang="cs-CZ" b="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2297091" y="5140340"/>
            <a:ext cx="287338" cy="3965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15935" y="1287448"/>
            <a:ext cx="16414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altLang="cs-CZ" b="0"/>
              <a:t>svodič třídy C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980210" y="2295509"/>
            <a:ext cx="157797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altLang="cs-CZ" b="0"/>
              <a:t>svodič třídy D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371697" y="1503348"/>
            <a:ext cx="720725" cy="656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2371697" y="1503348"/>
            <a:ext cx="647700" cy="10569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 flipV="1">
            <a:off x="5540346" y="2151046"/>
            <a:ext cx="1439863" cy="2638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5540346" y="2438385"/>
            <a:ext cx="1439863" cy="330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71472" y="3303573"/>
            <a:ext cx="1863725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altLang="cs-CZ" b="0"/>
              <a:t>svodič třídy B+C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939897" y="3662348"/>
            <a:ext cx="0" cy="59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Orientační ceník ochran proti přepětí DEHN + SÖHNE (nejběžnější výrobky)</a:t>
            </a:r>
          </a:p>
        </p:txBody>
      </p:sp>
      <p:graphicFrame>
        <p:nvGraphicFramePr>
          <p:cNvPr id="18" name="Group 328"/>
          <p:cNvGraphicFramePr>
            <a:graphicFrameLocks noGrp="1"/>
          </p:cNvGraphicFramePr>
          <p:nvPr/>
        </p:nvGraphicFramePr>
        <p:xfrm>
          <a:off x="500035" y="1214423"/>
          <a:ext cx="8143930" cy="5072096"/>
        </p:xfrm>
        <a:graphic>
          <a:graphicData uri="http://schemas.openxmlformats.org/drawingml/2006/table">
            <a:tbl>
              <a:tblPr/>
              <a:tblGrid>
                <a:gridCol w="1323465"/>
                <a:gridCol w="2864431"/>
                <a:gridCol w="2634620"/>
                <a:gridCol w="1321414"/>
              </a:tblGrid>
              <a:tr h="46935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Katalogové číslo 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Použití svodiče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Název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Cena</a:t>
                      </a:r>
                      <a:b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alt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 Kč bez DPH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900100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DEHNport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2685,-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900104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DEHNportMaxi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2718,-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900110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DEHNblock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6829,-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900121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vložená impedance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DEHNbridge 35A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1671,-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900122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vložená impedance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DEHNbridge 63A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2869,-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900373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B+C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DEHNventil TN-C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16958,-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900374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B+C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DEHNventil TN-S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22389,-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900600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DEHNguard 275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1050,-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900471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VC280/2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612,-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263"/>
          <p:cNvSpPr>
            <a:spLocks noChangeArrowheads="1"/>
          </p:cNvSpPr>
          <p:nvPr/>
        </p:nvSpPr>
        <p:spPr bwMode="auto">
          <a:xfrm>
            <a:off x="4811252" y="3992307"/>
            <a:ext cx="23801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cs-CZ" altLang="cs-CZ" b="0"/>
              <a:t/>
            </a:r>
            <a:br>
              <a:rPr lang="cs-CZ" altLang="cs-CZ" b="0"/>
            </a:br>
            <a:endParaRPr lang="cs-CZ" altLang="cs-CZ" b="0"/>
          </a:p>
          <a:p>
            <a:pPr eaLnBrk="0" hangingPunct="0"/>
            <a:endParaRPr lang="cs-CZ" altLang="cs-CZ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Návrh a kontrola přepěťových ochran programem SICHR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Program SICHR umožňuje přímo v projektu navrhnout celkovou koncepci ochrany proti přepětí, což bezesporu usnadní práci nejen projektantům, ale každému, kdo se s touto problematikou potýká.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 přepěťových ochran program SICHR kontroluje správnou volbu jednotlivých typů, provádí výpočty a zjišťuje možné chyby v návrhu, jako např. koordinaci jednotlivých stupňů, správnou posloupnost svodičů, jejich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předjištění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apod.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Návrh přepěťových ochran programem SICHR je snadný a zamezuje vzniku nežádoucích chyb při jejich projektování.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Testování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rozváděče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s elektronickým elektroměrem bleskovým proudem 50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(10/350 mikrosekund)</a:t>
            </a:r>
          </a:p>
        </p:txBody>
      </p:sp>
      <p:pic>
        <p:nvPicPr>
          <p:cNvPr id="5" name="test_large.wmv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214423"/>
            <a:ext cx="8143931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Hlavní zásady ochrany před přepětím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Využijte všechny možnosti omezení vzniku přepětí.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Omezení vniku bleskových proudů do budovy.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Vyrovnání potenciálů uvnitř budovy.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Ochrana před přepětím nesmí nepříznivě ovlivnit provoz chráněného zařízení.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Přepěťové ochrany musí spolehlivě chránit vedení i připojená zařízení.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altLang="cs-CZ" sz="2500" smtClean="0">
                <a:latin typeface="Times New Roman" pitchFamily="18" charset="0"/>
                <a:cs typeface="Times New Roman" pitchFamily="18" charset="0"/>
              </a:rPr>
              <a:t>Hospodárnost přepěťových ochran.</a:t>
            </a: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75653" cy="574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Rozhodujícími parametry pro výběr svodiče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maximální přípustné provozní napětí 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jmenovitý impulsní proud svodičem 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ochranná úroveň </a:t>
            </a:r>
          </a:p>
          <a:p>
            <a:pPr>
              <a:buNone/>
            </a:pP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Dalším důležitým kritériem pro nasazování ochran je provedení sítě, ve které mají být ochrany instalovány. Počet svodičů a jejich zapojení se liší pro sítě TN-C, TN-S.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A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Svodič určený k instalaci do venkovních vedení NN ISN = 5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vlna 8/20 µs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Ochrana před přímým dotykem není požadována.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 přímých úderech blesku mohou být přetíženy a zničeny.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Izolační pevnost musí být zachována bez ohledu na vliv počasí.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B (I)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Ochrana elektroinstalace proti působení atmosférického přepětí</a:t>
            </a:r>
          </a:p>
          <a:p>
            <a:pPr marL="525600">
              <a:buFont typeface="Arial" pitchFamily="34" charset="0"/>
              <a:buChar char="•"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 blízkém úderu do objektu s hromosvodem</a:t>
            </a:r>
          </a:p>
          <a:p>
            <a:pPr marL="525600">
              <a:buFont typeface="Arial" pitchFamily="34" charset="0"/>
              <a:buChar char="•"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 blízkém nebo vzdáleném úderu do venkovního vedení</a:t>
            </a:r>
          </a:p>
          <a:p>
            <a:pPr>
              <a:buNone/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IEC 61024-1 a IEC 61643-1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Imp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= 0,5 …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, vlna 10/350 µs </a:t>
            </a:r>
            <a:b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</a:b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Mají za cíl snížit potenciál mezi vodiči na bezpečnou úroveň (4kV). Proto musí být nainstalovány co nejblíže místa vstupu instalace do budovy. Tudíž je umisťujeme do hlavních rozvaděčů.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B (I)</a:t>
            </a:r>
          </a:p>
          <a:p>
            <a:pPr>
              <a:spcBef>
                <a:spcPct val="50000"/>
              </a:spcBef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Konstrukční provedení </a:t>
            </a:r>
          </a:p>
          <a:p>
            <a:pPr marL="274320" lvl="2" indent="-274320">
              <a:spcBef>
                <a:spcPct val="50000"/>
              </a:spcBef>
              <a:buClr>
                <a:schemeClr val="accent1"/>
              </a:buClr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s otevřeným jiskřištěm</a:t>
            </a:r>
          </a:p>
          <a:p>
            <a:pPr marL="274320" lvl="2" indent="-274320">
              <a:spcBef>
                <a:spcPct val="50000"/>
              </a:spcBef>
              <a:buClr>
                <a:schemeClr val="accent1"/>
              </a:buClr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s uzavřeným jiskřištěm</a:t>
            </a:r>
          </a:p>
          <a:p>
            <a:pPr marL="525600" lvl="2" indent="-27432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 řízenou ionizací</a:t>
            </a:r>
          </a:p>
          <a:p>
            <a:pPr marL="525600">
              <a:buFont typeface="Arial" pitchFamily="34" charset="0"/>
              <a:buChar char="•"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 varistorem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Ochrany pro napájecí sítě s ohledem na oblasti svého nasazení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Třída požadavků B (I) – s otevřeným jiskřištěm</a:t>
            </a:r>
          </a:p>
          <a:p>
            <a:pPr>
              <a:buNone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Otevřená jiskřiště se vyznačují vysokou zkratovou odolností.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 odvádění bleskového proudu do země se vytváří mezi elektrodami svodiče přepětí elektrický oblouk, který se dá přirovnat ke zkratovému stavu.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Otevřená jiskřiště (SPB) jsou bezúdržbová.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Napětí za svodičem přepětí je omezeno na hodnotu do 4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Reakční doba všech svodičů přepětí SPB je kratší, než 100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10629</TotalTime>
  <Words>935</Words>
  <Application>Microsoft Office PowerPoint</Application>
  <PresentationFormat>Předvádění na obrazovce (4:3)</PresentationFormat>
  <Paragraphs>168</Paragraphs>
  <Slides>25</Slides>
  <Notes>0</Notes>
  <HiddenSlides>0</HiddenSlides>
  <MMClips>1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Původ</vt:lpstr>
      <vt:lpstr>Image</vt:lpstr>
      <vt:lpstr>Rastrový obrázek</vt:lpstr>
      <vt:lpstr>Snímek 1</vt:lpstr>
      <vt:lpstr>Snímek 2</vt:lpstr>
      <vt:lpstr>Hlavní zásady ochrany před přepětím</vt:lpstr>
      <vt:lpstr>Snímek 4</vt:lpstr>
      <vt:lpstr>Rozhodujícími parametry pro výběr svodiče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Ochrany pro napájecí sítě s ohledem na oblasti svého nasazení</vt:lpstr>
      <vt:lpstr>Společná instalace svodičů bleskových proudů a svodičů přepětí v sítích nízkého napětí</vt:lpstr>
      <vt:lpstr>Provedení elektroinstalace s využitím DEHNventilu</vt:lpstr>
      <vt:lpstr>Orientační ceník ochran proti přepětí DEHN + SÖHNE (nejběžnější výrobky)</vt:lpstr>
      <vt:lpstr>Návrh a kontrola přepěťových ochran programem SICHR</vt:lpstr>
      <vt:lpstr>Testování rozváděče s elektronickým elektroměrem bleskovým proudem 50 kA (10/350 mikrosekund)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233</cp:revision>
  <dcterms:created xsi:type="dcterms:W3CDTF">2011-09-28T14:36:42Z</dcterms:created>
  <dcterms:modified xsi:type="dcterms:W3CDTF">2015-12-02T16:02:45Z</dcterms:modified>
</cp:coreProperties>
</file>