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76" r:id="rId2"/>
    <p:sldId id="307" r:id="rId3"/>
    <p:sldId id="310" r:id="rId4"/>
    <p:sldId id="311" r:id="rId5"/>
    <p:sldId id="312" r:id="rId6"/>
    <p:sldId id="313" r:id="rId7"/>
    <p:sldId id="314" r:id="rId8"/>
    <p:sldId id="316" r:id="rId9"/>
    <p:sldId id="315" r:id="rId10"/>
    <p:sldId id="317" r:id="rId11"/>
    <p:sldId id="318" r:id="rId12"/>
    <p:sldId id="319" r:id="rId13"/>
    <p:sldId id="32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Nejdůležitější parametry proudových chráničů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506732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cs-CZ" altLang="cs-CZ" sz="3600" b="1" dirty="0" smtClean="0">
                <a:latin typeface="Times New Roman" pitchFamily="18" charset="0"/>
                <a:cs typeface="Times New Roman" pitchFamily="18" charset="0"/>
              </a:rPr>
              <a:t>Mezní doba působení</a:t>
            </a:r>
          </a:p>
          <a:p>
            <a:pPr algn="just">
              <a:spcBef>
                <a:spcPct val="50000"/>
              </a:spcBef>
            </a:pP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Maximální doba, po kterou může na proudový chránič působit vyšší hodnota reziduálního proudu než je hodnota jmenovitého reziduálního proudu I∆n, aniž by ho skutečna uvedla do činnosti.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3600" b="1" dirty="0" smtClean="0">
                <a:latin typeface="Times New Roman" pitchFamily="18" charset="0"/>
                <a:cs typeface="Times New Roman" pitchFamily="18" charset="0"/>
              </a:rPr>
              <a:t>Odolnost proti zkratu a přetížení</a:t>
            </a:r>
          </a:p>
          <a:p>
            <a:pPr algn="just">
              <a:spcBef>
                <a:spcPct val="50000"/>
              </a:spcBef>
            </a:pP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Hodnota jmenovitého proudu předřazeného jistícího prvku podmiňuje zatížení kontaktů a zkratovou odolnost proudového chrániče.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3600" b="1" dirty="0" smtClean="0">
                <a:latin typeface="Times New Roman" pitchFamily="18" charset="0"/>
                <a:cs typeface="Times New Roman" pitchFamily="18" charset="0"/>
              </a:rPr>
              <a:t>Závislost na frekvenci</a:t>
            </a:r>
          </a:p>
          <a:p>
            <a:pPr algn="just">
              <a:spcBef>
                <a:spcPct val="50000"/>
              </a:spcBef>
            </a:pP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Proudové chrániče jsou konstruovány pro frekvenci 50, resp. 60 Hz a všechny parametry jsou vztaženy k této hodnotě.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3600" b="1" dirty="0" smtClean="0">
                <a:latin typeface="Times New Roman" pitchFamily="18" charset="0"/>
                <a:cs typeface="Times New Roman" pitchFamily="18" charset="0"/>
              </a:rPr>
              <a:t>Teplota okolí</a:t>
            </a:r>
          </a:p>
          <a:p>
            <a:pPr algn="just">
              <a:spcBef>
                <a:spcPct val="50000"/>
              </a:spcBef>
            </a:pP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Pro jakou minimální teplotu je chránič konstruován. Základní rozsah teplot je - -5 až +40°C. Pokud je proudový chránič použit v prostředí s teplotou mimo tento pracovní rozsah dochází k mírnému posunu parametrů přístroje.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Typy proudových chráničů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506732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635375" y="1268413"/>
            <a:ext cx="16557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Počet pólů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331913" y="1844675"/>
            <a:ext cx="14398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Dvoupólové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851275" y="1844675"/>
            <a:ext cx="12239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Třípólové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156325" y="1844675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Čtyřpólové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700338" y="2565400"/>
            <a:ext cx="35290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Časová závislost vybavení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55650" y="3141663"/>
            <a:ext cx="25923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Bez časového vybavení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148263" y="3141663"/>
            <a:ext cx="34559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S časovým zpožděním vybavení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348038" y="4005263"/>
            <a:ext cx="244792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Typ G - 10ms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se zvýšenou odolností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5867400" y="4005263"/>
            <a:ext cx="158432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Typ S - 40ms 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selektivní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524750" y="4005263"/>
            <a:ext cx="1189038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Speciální </a:t>
            </a:r>
          </a:p>
          <a:p>
            <a:pPr>
              <a:spcBef>
                <a:spcPct val="50000"/>
              </a:spcBef>
            </a:pPr>
            <a:r>
              <a:rPr lang="cs-CZ" altLang="cs-CZ" sz="1600"/>
              <a:t>CBR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55650" y="4005263"/>
            <a:ext cx="24479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Pro všeobecné použití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411413" y="5157788"/>
            <a:ext cx="41767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Závislost na napájecím napětí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84213" y="5805488"/>
            <a:ext cx="3527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Funkčně napěťově nezávislé (FI)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643438" y="5805488"/>
            <a:ext cx="3527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Funkčně napěťově závislé (DI)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539750" y="2349500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9750" y="5013325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5364163" y="1412875"/>
            <a:ext cx="14398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H="1">
            <a:off x="2051050" y="1412875"/>
            <a:ext cx="14414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>
            <a:off x="4427538" y="17002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 flipH="1">
            <a:off x="1908175" y="2708275"/>
            <a:ext cx="7191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>
            <a:off x="6372225" y="2781300"/>
            <a:ext cx="9366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1908175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 flipH="1">
            <a:off x="1763713" y="5373688"/>
            <a:ext cx="5762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6732588" y="537368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6588125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>
            <a:off x="6732588" y="357346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 flipH="1">
            <a:off x="4716463" y="3573463"/>
            <a:ext cx="16557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555875" y="404813"/>
            <a:ext cx="42481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latin typeface="Times New Roman" pitchFamily="18" charset="0"/>
                <a:cs typeface="Times New Roman" pitchFamily="18" charset="0"/>
              </a:rPr>
              <a:t>Citlivost na různé druhy proudů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68313" y="1268413"/>
            <a:ext cx="1943100" cy="98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Typ AC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Citlivý na střídavé reziduální proudy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700338" y="1268413"/>
            <a:ext cx="3168650" cy="123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Typ A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Citlivý na střídavé proudy a pulzující stejnosměrné reziduální proudy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56325" y="1268413"/>
            <a:ext cx="2376488" cy="98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Typ B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Citlivý na všechny druhy reziduálních proudů</a:t>
            </a: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flipH="1">
            <a:off x="1403350" y="620713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6948488" y="620713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4572000" y="9080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2555875" y="2924175"/>
            <a:ext cx="36718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latin typeface="Times New Roman" pitchFamily="18" charset="0"/>
                <a:cs typeface="Times New Roman" pitchFamily="18" charset="0"/>
              </a:rPr>
              <a:t>Ochrana proti nadproudům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611188" y="3644900"/>
            <a:ext cx="338455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RCBO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S vestavěnou nadproud. ochranou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716463" y="3644900"/>
            <a:ext cx="3671887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RCCB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Bez vestavěné nadproud. ochrany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3203575" y="4797425"/>
            <a:ext cx="23034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latin typeface="Times New Roman" pitchFamily="18" charset="0"/>
                <a:cs typeface="Times New Roman" pitchFamily="18" charset="0"/>
              </a:rPr>
              <a:t>Způsob montáže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flipH="1">
            <a:off x="1692275" y="3141663"/>
            <a:ext cx="7191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6372225" y="3141663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684213" y="5445125"/>
            <a:ext cx="15113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RCD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Do rozváděčů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2771775" y="5445125"/>
            <a:ext cx="252095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PRCD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Přenosné proud. chrániče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5940425" y="5445125"/>
            <a:ext cx="266382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SRCD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Zásuvkové proud. chrániče</a:t>
            </a: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468313" y="4581525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468313" y="2708275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H="1">
            <a:off x="1476375" y="5013325"/>
            <a:ext cx="15827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5580063" y="5013325"/>
            <a:ext cx="17287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4284663" y="52292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Použití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506732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Ochrana před nebezpečným dotykem neživých částí.</a:t>
            </a:r>
          </a:p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Doplňková ochrana při nebezpečném dotyku živých částí.</a:t>
            </a:r>
          </a:p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Lze použít ve všech třech druzích sítě. U sítě TN-C, která je u nás běžně používána, je nutné rozdělení vodiče PEN na PE a N.</a:t>
            </a:r>
          </a:p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Proudové chrániče pro jmenovitý reziduální proud 10mA, respektive 30mA poskytují spolehlivou ochranu, když při náhodném přímém dotyku živých částí protéká proud lidským tělem.</a:t>
            </a:r>
          </a:p>
          <a:p>
            <a:pPr algn="just">
              <a:spcBef>
                <a:spcPct val="50000"/>
              </a:spcBef>
            </a:pP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Proudové chrániče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Proudový chránič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3362" cy="493776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Proudový chránič je mechanický spínací přístroj nebo kombinace přístrojů navržených tak, aby způsobily rozepnutí kontaktů, když reziduální proud dosáhne pracovní hodnoty za předepsaných podmínek (ČSN IEC 755).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876675" cy="32194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Proudové chrániče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Princip funkce</a:t>
            </a: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hran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00034" y="1714488"/>
            <a:ext cx="5214974" cy="459016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3"/>
          <p:cNvSpPr txBox="1">
            <a:spLocks/>
          </p:cNvSpPr>
          <p:nvPr/>
        </p:nvSpPr>
        <p:spPr>
          <a:xfrm>
            <a:off x="5715008" y="4357694"/>
            <a:ext cx="2928958" cy="192882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Rovnovážný stav</a:t>
            </a:r>
          </a:p>
          <a:p>
            <a:pPr>
              <a:spcBef>
                <a:spcPct val="50000"/>
              </a:spcBef>
            </a:pP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I1= I2 , I∆ = 0</a:t>
            </a:r>
          </a:p>
          <a:p>
            <a:pPr>
              <a:spcBef>
                <a:spcPct val="50000"/>
              </a:spcBef>
            </a:pP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VR - vybavovací relé</a:t>
            </a:r>
          </a:p>
          <a:p>
            <a:pPr>
              <a:spcBef>
                <a:spcPct val="50000"/>
              </a:spcBef>
            </a:pP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SM - spínací mechanizmus</a:t>
            </a:r>
          </a:p>
          <a:p>
            <a:pPr>
              <a:spcBef>
                <a:spcPct val="50000"/>
              </a:spcBef>
            </a:pP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KM - kontaktní mechanizmus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Konstrukční části proudových chráničů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endParaRPr lang="cs-CZ" altLang="cs-CZ" sz="2000" dirty="0" smtClean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357686" y="3000372"/>
            <a:ext cx="2928958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80000" contrast="-70000"/>
            <a:grayscl/>
          </a:blip>
          <a:srcRect/>
          <a:stretch>
            <a:fillRect/>
          </a:stretch>
        </p:blipFill>
        <p:spPr bwMode="auto">
          <a:xfrm>
            <a:off x="2268538" y="1125538"/>
            <a:ext cx="4476750" cy="5572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95288" y="36449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Testovací tlačítko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11188" y="566102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Součtový transformátor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804025" y="306863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Spínací mechanizmus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732588" y="45085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Vybavovací relé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6732588" y="53006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Elektronický modul</a:t>
            </a:r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268538" y="3789363"/>
            <a:ext cx="7905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 flipV="1">
            <a:off x="2124075" y="5013325"/>
            <a:ext cx="1871663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 flipH="1" flipV="1">
            <a:off x="5795963" y="2997200"/>
            <a:ext cx="100965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H="1" flipV="1">
            <a:off x="5795963" y="4221163"/>
            <a:ext cx="93662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 flipH="1" flipV="1">
            <a:off x="5435600" y="4868863"/>
            <a:ext cx="1295400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Součtový proudový transformátor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3362" cy="493776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toroidní vinuté jádro z magneticky měkkého kovového pásku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poměr počtu průvlaků primárního a sekundárního vinutí určuje citlivost 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trans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14422"/>
            <a:ext cx="3744913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Vybavovací relé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0552" cy="493776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speciální relé s přidržovacím permanentním magnetem s trvale přitaženou pohyblivou kotvou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polarizované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nepolarizované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1" y="2543365"/>
            <a:ext cx="5143535" cy="37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506732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Elektronický modul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modifikuje funkci proudového chrániče</a:t>
            </a:r>
          </a:p>
          <a:p>
            <a:pPr algn="just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použití: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zlepšení citlivosti na </a:t>
            </a:r>
            <a:r>
              <a:rPr lang="cs-CZ" altLang="cs-CZ" sz="1700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 pulzující proud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zvýšení odolnosti proti rázovému proudu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zpoždění reakce proudového chrániče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závislost na frekvenci</a:t>
            </a:r>
          </a:p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Spínací mechanismus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Vypíná kontakty</a:t>
            </a:r>
          </a:p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Testovací tlačítko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Prověření funkce chrániče</a:t>
            </a:r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Nejdůležitější parametry proudových chráničů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506732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Jmenovité napětí</a:t>
            </a:r>
          </a:p>
          <a:p>
            <a:pPr algn="just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Udává, pro jaké napětí sítě je proudový chránič konstruován. Většina proudových chráničů je konstruována pro napětí 230/400V. 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Jmenovitý proud kontaktů</a:t>
            </a:r>
          </a:p>
          <a:p>
            <a:pPr algn="just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Určuje pouze proudovou zatížitelnost proudového chrániče.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Jmenovitý reziduální proud</a:t>
            </a:r>
          </a:p>
          <a:p>
            <a:pPr algn="just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Jmenovitý reziduální proud je hlavním parametrem proudového chrániče. Jmenovitý reziduální proud I∆n , jehož hodnota je stanovena výrobcem, při které musí proudový chránič za předepsaných podmínek vybavit.</a:t>
            </a: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10604</TotalTime>
  <Words>483</Words>
  <Application>Microsoft Office PowerPoint</Application>
  <PresentationFormat>Předvádění na obrazovce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Původ</vt:lpstr>
      <vt:lpstr>Image</vt:lpstr>
      <vt:lpstr>Snímek 1</vt:lpstr>
      <vt:lpstr>Snímek 2</vt:lpstr>
      <vt:lpstr>Proudový chránič</vt:lpstr>
      <vt:lpstr>Proudové chrániče</vt:lpstr>
      <vt:lpstr>Konstrukční části proudových chráničů</vt:lpstr>
      <vt:lpstr>Součtový proudový transformátor</vt:lpstr>
      <vt:lpstr>Vybavovací relé</vt:lpstr>
      <vt:lpstr>Snímek 8</vt:lpstr>
      <vt:lpstr>Nejdůležitější parametry proudových chráničů</vt:lpstr>
      <vt:lpstr>Nejdůležitější parametry proudových chráničů</vt:lpstr>
      <vt:lpstr>Typy proudových chráničů</vt:lpstr>
      <vt:lpstr>Snímek 12</vt:lpstr>
      <vt:lpstr>Použití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208</cp:revision>
  <dcterms:created xsi:type="dcterms:W3CDTF">2011-09-28T14:36:42Z</dcterms:created>
  <dcterms:modified xsi:type="dcterms:W3CDTF">2015-12-01T19:13:07Z</dcterms:modified>
</cp:coreProperties>
</file>