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9"/>
  </p:notesMasterIdLst>
  <p:sldIdLst>
    <p:sldId id="276" r:id="rId2"/>
    <p:sldId id="307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62" autoAdjust="0"/>
    <p:restoredTop sz="94600" autoAdjust="0"/>
  </p:normalViewPr>
  <p:slideViewPr>
    <p:cSldViewPr>
      <p:cViewPr varScale="1">
        <p:scale>
          <a:sx n="107" d="100"/>
          <a:sy n="107" d="100"/>
        </p:scale>
        <p:origin x="-162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27443-C1C5-4AC7-9412-141690904866}" type="datetimeFigureOut">
              <a:rPr lang="cs-CZ" smtClean="0"/>
              <a:pPr/>
              <a:t>2.12.2015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FCA78-8484-469E-AD71-1322384DF3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9994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2CE581C-7589-4D4D-B3CC-1D5A14654BFF}" type="datetimeFigureOut">
              <a:rPr lang="cs-CZ" smtClean="0"/>
              <a:pPr/>
              <a:t>2.12.2015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2.12.2015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2.12.2015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2.12.2015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2CE581C-7589-4D4D-B3CC-1D5A14654BFF}" type="datetimeFigureOut">
              <a:rPr lang="cs-CZ" smtClean="0"/>
              <a:pPr/>
              <a:t>2.12.2015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2.12.2015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2.12.2015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2.12.2015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2.12.2015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2.12.2015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2.12.2015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2CE581C-7589-4D4D-B3CC-1D5A14654BFF}" type="datetimeFigureOut">
              <a:rPr lang="cs-CZ" smtClean="0"/>
              <a:pPr/>
              <a:t>2.12.2015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339975" y="115888"/>
            <a:ext cx="6638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cs-CZ" altLang="cs-CZ" sz="3600" b="1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Katedra elektroenergetiky a ekologie</a:t>
            </a:r>
            <a:endParaRPr lang="cs-CZ" altLang="cs-CZ" sz="3600" b="1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213100"/>
            <a:ext cx="78676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41" descr="budo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484313"/>
            <a:ext cx="3024187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1045"/>
          <p:cNvGraphicFramePr>
            <a:graphicFrameLocks noChangeAspect="1"/>
          </p:cNvGraphicFramePr>
          <p:nvPr/>
        </p:nvGraphicFramePr>
        <p:xfrm>
          <a:off x="5580063" y="1484313"/>
          <a:ext cx="3152775" cy="2066925"/>
        </p:xfrm>
        <a:graphic>
          <a:graphicData uri="http://schemas.openxmlformats.org/presentationml/2006/ole">
            <p:oleObj spid="_x0000_s1026" name="Image" r:id="rId5" imgW="4863492" imgH="3187302" progId="">
              <p:embed/>
            </p:oleObj>
          </a:graphicData>
        </a:graphic>
      </p:graphicFrame>
      <p:pic>
        <p:nvPicPr>
          <p:cNvPr id="8" name="Picture 11" descr="IMG_536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341438"/>
            <a:ext cx="23749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40" descr="ZCU_logoFELcmyk_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188913"/>
            <a:ext cx="19208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Povrchové elektrické rozvody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Při montáži na povrchu jsou elektrické rozvody umístěny viditelně na konstrukcích stavby. Montáž na povrchu je nejstarším způsobem kladení vedení. Výhodou je dobrá přehlednost, snadná </a:t>
            </a:r>
            <a:r>
              <a:rPr lang="cs-CZ" altLang="cs-CZ" sz="2500" dirty="0" err="1" smtClean="0">
                <a:latin typeface="Times New Roman" pitchFamily="18" charset="0"/>
                <a:cs typeface="Times New Roman" pitchFamily="18" charset="0"/>
              </a:rPr>
              <a:t>montovatelnost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 v jedné etapě, velká variabilita, minimální požadavky na stavební úpravy, snadná údržba i opravy a možnost rozšiřování rozvodů.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Povrchové elektrické rozvody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Při montáži na povrchu jsou elektrické rozvody umístěny viditelně na konstrukcích stavby. Montáž na povrchu je nejstarším způsobem kladení vedení.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Výhodou je dobrá přehlednost, snadná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montáž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v jedné etapě, velká variabilita, minimální požadavky na stavební úpravy, snadná údržba i opravy a možnost rozšiřování rozvodů. </a:t>
            </a: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Rozvody na povrchu vyžadují pečlivou montáž, protože všechny nedostatky jsou viditelné. Nevýhodou je větší zranitelnost a v některých případech rušivý estetický vzhled.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Ke kladení na povrchu se obvykle používají elektroinstalační lišty, kanály, trubky a kabely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Instalační zóny v bytech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elschema%20byt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1214421"/>
            <a:ext cx="8143932" cy="5030131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Instalační zóny v bytech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Následující zásady platí pro umísťování skrytých vedení a rovněž pro umísťování zásuvek, spínačů a vývodů, které jsou v místnostech budov pro bydlení. Neplatí pro povrchově uložená vedení (tj.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všechny způsoby uložení rozvodů na povrchu, včetně lištových, v úložných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kanálech atd.).</a:t>
            </a:r>
          </a:p>
          <a:p>
            <a:pPr algn="just">
              <a:lnSpc>
                <a:spcPct val="90000"/>
              </a:lnSpc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Účelem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těchto zásad je přesně vymezit instalační zóny, v nichž mohou být uložena elektrická vedení, aby při montáži či opravách dalšího zařízení (např.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vodovodního nebo plynového potrubí, otopného systému, upevněných zařizovacích předmětů atd.), respektive při následných pracích nebyla tato vedení ohrožena poškozením. </a:t>
            </a:r>
          </a:p>
          <a:p>
            <a:pPr algn="just">
              <a:lnSpc>
                <a:spcPct val="90000"/>
              </a:lnSpc>
              <a:defRPr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Instalační zóny v koupelnách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4" descr="elschema_kou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034" y="1214422"/>
            <a:ext cx="8215370" cy="50720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Spínací a řídicí zařízení v koupelnách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V zóně 0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se nesmí instalovat žádný spínač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nebo příslušenství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V zóně 1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se nesmí instalovat žádný spínač nebo příslušenství, s výjimkou spínačů obvodů SELV napájených jmenovitým napětím střídavým nepřevyšujícím 12 V, nebo stejnosměrným nepřevyšujícím 30 V, jehož bezpečnostní zdroj je instalován mimo zóny 0, 1 a 2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V zóně 2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se nesmí instalovat žádné spínací zařízení, příslušenství zahrnující spínače nebo zásuvky, s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výjimkou:</a:t>
            </a:r>
          </a:p>
          <a:p>
            <a:pPr marL="525600" algn="just">
              <a:buFont typeface="Arial" pitchFamily="34" charset="0"/>
              <a:buChar char="•"/>
              <a:defRPr/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spínačů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a zásuvek obvodů SELV s tím, že je zdroj bezpečného napětí instalován mimo zóny 0, 1 a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pPr marL="525600" algn="just">
              <a:buFont typeface="Arial" pitchFamily="34" charset="0"/>
              <a:buChar char="•"/>
              <a:defRPr/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jednotky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napájející holicí strojky, vyhovující ČSN IEC 742, kapitola 2, oddíl 1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Spínací a řídicí zařízení v koupelnách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V zóně 3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jsou zásuvky dovoleny pouze tehdy, jsou-li chráněny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buď:</a:t>
            </a:r>
          </a:p>
          <a:p>
            <a:pPr marL="52560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oddělovacím transformátorem</a:t>
            </a:r>
          </a:p>
          <a:p>
            <a:pPr marL="52560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pomocí SELV</a:t>
            </a:r>
          </a:p>
          <a:p>
            <a:pPr marL="52560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samočinným odpojením od zdroje</a:t>
            </a:r>
          </a:p>
          <a:p>
            <a:pPr algn="just">
              <a:lnSpc>
                <a:spcPct val="90000"/>
              </a:lnSpc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Uvedené požadavky se nevztahují na spínače a ovladače, které jsou zabudovány do zařízení vhodného pro použití v daných zónách. </a:t>
            </a:r>
          </a:p>
          <a:p>
            <a:pPr algn="just">
              <a:defRPr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Umisťování zásuvek a spínačů u umyvadel, mycích dřezů a výlevek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Zásuvky a spínače mohou být umístěny pouze vně umývacího prostoru; jsou-li aspoň ve výši 1,2 m nad podlahou, mohou být umístěny těsně u hranice umývacího prostoru. Jsou-li umístěny níže, musí být vzdáleny svým nejbližším okrajem alespoň 0,2 m od hranice umývacího prostoru. Je-li však prostor pod umývacím dřezem spolehlivě oddělen od prostoru umývacího dřezu (tj. například dřez je osazen v pracovní desce kuchyňských skříněk a tato deska spolehlivě zabraňuje stečení vody po vnější straně dřezu a za dřez), je možno umístit zásuvku v odděleném prostoru pod dřez.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Zde umístěné zásuvky se užívají pro připojení myčky a případně pro elektrický ohřívač vody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cs-CZ" altLang="cs-CZ" sz="2900" dirty="0" smtClean="0">
                <a:latin typeface="+mj-lt"/>
                <a:ea typeface="+mj-ea"/>
                <a:cs typeface="+mj-cs"/>
              </a:rPr>
              <a:t>Provedení </a:t>
            </a:r>
            <a:r>
              <a:rPr lang="cs-CZ" altLang="cs-CZ" sz="2900" dirty="0" smtClean="0">
                <a:latin typeface="+mj-lt"/>
                <a:ea typeface="+mj-ea"/>
                <a:cs typeface="+mj-cs"/>
              </a:rPr>
              <a:t>elektrických rozvodů v objektech pro bydlení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Zapuštěné </a:t>
            </a:r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elektrické rozvody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Výhodou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zapuštěných vedení je, že jsou dobře chráněna před mechanickým poškozením, nenarušují estetický vzhled interiéru, mají dlouhou dobu života a pokud jsou uložena v trubkách nebo dutinách stavebních konstrukcí, jsou při správné montáži vyměnitelná.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Rovněž nároky na údržbu jsou minimální. Na druhé straně však vyžadují úpravy nebo zásahy do konstrukcí stavby a tím do stavebních postupů. Nutné technologické přestávky mají za následek rozdělení montážních prací do několika pracovních etap.</a:t>
            </a:r>
            <a:endParaRPr 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Zapuštěné </a:t>
            </a:r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elektrické rozvody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Instalace v omítce </a:t>
            </a:r>
          </a:p>
          <a:p>
            <a:pPr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Instalace pod omítkou </a:t>
            </a:r>
          </a:p>
          <a:p>
            <a:pPr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Instalace v dutých stěnách</a:t>
            </a:r>
          </a:p>
          <a:p>
            <a:pPr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Elektroinstalace do betonu </a:t>
            </a:r>
          </a:p>
          <a:p>
            <a:pPr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Instalace do stropních dutin a podlah</a:t>
            </a:r>
            <a:endParaRPr lang="en-GB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Instalace v omítce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Pro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vedení v omítce se používají můstkové nebo ploché vodiče s příslušenstvím pro </a:t>
            </a:r>
            <a:r>
              <a:rPr lang="cs-CZ" altLang="cs-CZ" sz="2500" dirty="0" err="1" smtClean="0">
                <a:latin typeface="Times New Roman" pitchFamily="18" charset="0"/>
                <a:cs typeface="Times New Roman" pitchFamily="18" charset="0"/>
              </a:rPr>
              <a:t>polozapuštěnou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 montáž. Výhodou jsou minimální požadavky na stavební úpravy, rychlejší montáž v porovnání s uložením pod omítku při materiálových úsporách a zmenšení počtu pracovních etap. Nevýhodou je, že vedení nelze opravit nebo vyměnit bez porušení omítky a vyčnívající víčka přístrojů mohou narušovat vzhled interiéru… K uložení vyžadují můstkové vodiče omítku o tloušťce alespoň 15 mm, ploché vodiče tenkovrstvou omítku, která zaručuje jejich překrytí vrstvou omítky o tloušťce nejméně 2 mm.</a:t>
            </a:r>
          </a:p>
          <a:p>
            <a:pPr algn="just">
              <a:defRPr/>
            </a:pPr>
            <a:endParaRPr lang="cs-CZ" altLang="cs-CZ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Instalace pod omítkou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Při montáži pod omítku se rozvody ukládají do připravených vyfrézovaných, případně vysekaných drážek a otvorů v hrubé stavbě a při omítání jsou zakryty vrstvou omítky. Nejčastěji jsou k tomuto způsobu rozvodu používána vedení v tuhých nebo v ohebných trubkách, ale pod omítku lze klást také vodiče a kabely. Velkou výhodou vodičů uložených v trubkách je možnost jejich výměny.</a:t>
            </a:r>
          </a:p>
          <a:p>
            <a:pPr algn="just">
              <a:defRPr/>
            </a:pPr>
            <a:endParaRPr lang="cs-CZ" altLang="cs-CZ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Instalace v dutých stěnách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Duté stěny jsou zpravidla tvořeny nosnou konstrukcí, která je zvenčí obložena sádrokartonem. Do duté stěny jsou podle zvláštních požadavků vkládány z důvodů akustických, tepelných a protipožárních různé výplně. Montáž elektrických rozvodů zpravidla probíhá současně s montáží dutých stěn.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V nosné konstrukci musí být připraveny otvory pro průchod elektrických vedení v trubkách nebo 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kabely.</a:t>
            </a: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Elektroinstalace do betonu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Do betonových konstrukcí, které se neomítají a ani nejsou duté, je třeba zabudovat rozvody při jejich výrobě. Montáž elektrických rozvodů do betonu se provádí při výrobě prefabrikovaných montovaných dílců a u betonu litého na stavbě je nutné úložný elektroinstalační materiál osadit na bednění před zalitím betonovou směsí.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Instalace do stropních dutin a podlah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Při montáži do stropů a podlah se vedení ukládají do omítky, do betonu, do dutin ve stropních konstrukcích nebo do podlahové vyrovnávací vrstvy.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70707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70707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10590</TotalTime>
  <Words>965</Words>
  <Application>Microsoft Office PowerPoint</Application>
  <PresentationFormat>Předvádění na obrazovce (4:3)</PresentationFormat>
  <Paragraphs>47</Paragraphs>
  <Slides>17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Původ</vt:lpstr>
      <vt:lpstr>Image</vt:lpstr>
      <vt:lpstr>Snímek 1</vt:lpstr>
      <vt:lpstr>Snímek 2</vt:lpstr>
      <vt:lpstr>Zapuštěné elektrické rozvody</vt:lpstr>
      <vt:lpstr>Zapuštěné elektrické rozvody</vt:lpstr>
      <vt:lpstr>Instalace v omítce</vt:lpstr>
      <vt:lpstr>Instalace pod omítkou</vt:lpstr>
      <vt:lpstr>Instalace v dutých stěnách</vt:lpstr>
      <vt:lpstr>Elektroinstalace do betonu</vt:lpstr>
      <vt:lpstr>Instalace do stropních dutin a podlah</vt:lpstr>
      <vt:lpstr>Povrchové elektrické rozvody</vt:lpstr>
      <vt:lpstr>Povrchové elektrické rozvody</vt:lpstr>
      <vt:lpstr>Instalační zóny v bytech</vt:lpstr>
      <vt:lpstr>Instalační zóny v bytech</vt:lpstr>
      <vt:lpstr>Instalační zóny v koupelnách</vt:lpstr>
      <vt:lpstr>Spínací a řídicí zařízení v koupelnách</vt:lpstr>
      <vt:lpstr>Spínací a řídicí zařízení v koupelnách</vt:lpstr>
      <vt:lpstr>Umisťování zásuvek a spínačů u umyvadel, mycích dřezů a výlevek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Projektování instalací a rozvodů</dc:title>
  <dc:creator>Holý</dc:creator>
  <cp:lastModifiedBy>user</cp:lastModifiedBy>
  <cp:revision>221</cp:revision>
  <dcterms:created xsi:type="dcterms:W3CDTF">2011-09-28T14:36:42Z</dcterms:created>
  <dcterms:modified xsi:type="dcterms:W3CDTF">2015-12-02T16:34:43Z</dcterms:modified>
</cp:coreProperties>
</file>