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76" r:id="rId2"/>
    <p:sldId id="307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3.12.2015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Poplachové ústředny EZS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Klasické smyčkové ústředny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Ústředny s přímou adresací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Ústředny smíšeného typu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Ústředny s bezdrátovým přenosem signálu od čidel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Poplachové ústředny EZS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Klasické smyčkové ústředny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Ústředny s přímou adresací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Ústředny smíšeného typu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Ústředny s bezdrátovým přenosem signálu od čidel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Signalizační zařízení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Zábleskový maják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Siréna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Čidla speciální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Tlaková čidla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Nášlapné koberce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Přenosová zařízení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Automatické telefonní hlásiče a voliče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Bezdrátová přenosová zařízení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Prvky plášťové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slouží jak už sám jejich název napovídá k hlídání otevření,popř.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destrukce prostupů pláště budovy (oken,vrat,dveří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  <a:defRPr/>
            </a:pPr>
            <a:endParaRPr lang="cs-CZ" alt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Magnetické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kontakty</a:t>
            </a: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Magnetické kontakty tvoří vždy dvojice dílů – jazýčkový kontakt a permanentní magnet</a:t>
            </a:r>
          </a:p>
          <a:p>
            <a:pPr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2978150" cy="265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876"/>
            <a:ext cx="3023109" cy="271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Prvky prostorové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Prostorová ochrana tvoří velice dobrou alternativu,popř. doplnění k současně nelepší formě střežení – plášťové ochrany. Základní dělení je na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čidla pasivní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čidla aktivní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endParaRPr lang="cs-CZ" alt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praxi je možné se setkat s několika druhy čidel pohybu.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Jedná se o:</a:t>
            </a:r>
          </a:p>
          <a:p>
            <a:pPr>
              <a:buNone/>
            </a:pPr>
            <a:endParaRPr lang="cs-CZ" altLang="cs-CZ" sz="2400" dirty="0" smtClean="0">
              <a:latin typeface="Times New Roman" pitchFamily="18" charset="0"/>
            </a:endParaRP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Pasivní infračervená čidla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Passive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Infra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– PIR)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Aktivní ultrazvuková čidla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Ultrasonic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US)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Aktivní mikrovlnná čidla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Microwave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MW)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Duální čidla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(PIR 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- US, PIR -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MW)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algn="just">
              <a:buNone/>
              <a:defRPr/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Čidla pasivní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– při zjišťování charakteristických rysů napadení pouze registrují fyzikální změny ve svém okolí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PIR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čidla</a:t>
            </a:r>
          </a:p>
          <a:p>
            <a:pPr algn="just">
              <a:defRPr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Jsou založena na principu zachycení změn vyzařování v infračerveném pásmu kmitočtového spektra elektromagnetického vlnění.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643315"/>
            <a:ext cx="2352696" cy="266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4086" y="3643314"/>
            <a:ext cx="2725843" cy="267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algn="just">
              <a:buNone/>
              <a:defRPr/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Čidla aktivní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– při zjišťování charakteristických rysů napadení vytvářejí své pracovní prostředí aktivním působením na své okolí a detekují změnu takto vytvořeného fyzikálního prostředí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buNone/>
              <a:defRPr/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US čidla</a:t>
            </a: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Ultrazvuková čidla využívají část spektra mechanického vlnění nad pásmem kmitočtu slyšitelných lidským uchem. Vysílač vysílá vlnění o stálém kmitočtu.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Přijímač přijímá vlnění odražené od překážek v uzavřeném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prostoru.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256"/>
            <a:ext cx="1500198" cy="20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78" y="4260013"/>
            <a:ext cx="2047303" cy="20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MW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čidla</a:t>
            </a:r>
          </a:p>
          <a:p>
            <a:pPr algn="just">
              <a:defRPr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Mikrovlnná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čidla vycházejí ze stejného fyzikálního principu jako US čidla,ale v kmitočtovém pásmu elektromagnetického vlnění.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Tentokrát se jedná většinou o pásma 2,5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GHz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10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GHz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24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GHz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2857496"/>
            <a:ext cx="3543300" cy="3419475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037" y="2857496"/>
            <a:ext cx="356393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Prvky v systému elektronického zabezpečení objektu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2857496"/>
            <a:ext cx="1571636" cy="1473138"/>
          </a:xfrm>
          <a:prstGeom prst="rect">
            <a:avLst/>
          </a:prstGeom>
          <a:noFill/>
        </p:spPr>
      </p:pic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Kombinovaná duální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čidla</a:t>
            </a:r>
          </a:p>
          <a:p>
            <a:pPr algn="just">
              <a:defRPr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Jedná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se o PIR a US, PIR a MW využívají se v prostorách s výrazným negativním vlivem okolního prostředí, aplikace dvou odlišných fyzikálních principů snižuje riziko falešných poplachů.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86256"/>
            <a:ext cx="28797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86256"/>
            <a:ext cx="3097212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857496"/>
            <a:ext cx="25987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Prvky předmětové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předmětovou ochranu je možno využít řadu prvků určených původně pro jiné účely např. magnetické kontakty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infračervené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závory atd.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Speciálně pro vlastní střežení trezorových skříní a komorových trezorů byla vyvinuta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seismická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čidla. 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Další specifickou skupinu předmětových čidel tvoří závěsová a polohová čidla na ochranu uměleckých předmětů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Otřesová čidla</a:t>
            </a: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Čidla pracující na principu selektivního zpracování vlnění,jež se šíří pevnými tělesy při jejich mechanickém či termickém opracování. Nejnovější typy využívají při své činnosti digitálního zpracování signálu.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83129" y="3286124"/>
            <a:ext cx="3375808" cy="3019429"/>
          </a:xfrm>
          <a:prstGeom prst="rect">
            <a:avLst/>
          </a:prstGeom>
          <a:noFill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662" y="3286124"/>
            <a:ext cx="3375808" cy="30194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Prvky perimetrické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Jsou to čidla, která chrání, resp.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Signalizují narušení vnějších částí  u rozlehlých objektů, komplexů budov nebo továren na samostatném pozemku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 Existuje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řada druhů čidel na různých fyzikálních principech, z nichž každé je určeno pro odlišnou povahu chráněného pozemku.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Zařízení se liší podle účelu nasazení a podle stupně důležitosti zabezpečení. Výběr vhodné varianty střežení venkovního perimetru tedy musí vycházet z důkladné znalosti zabezpečovaného objektu. Často se kombinuje systém perimetrické ochrany se systémem průmyslové televize (CCTV).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Mikrovlnné bariéry</a:t>
            </a:r>
          </a:p>
          <a:p>
            <a:pPr algn="just"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Prvkem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perimetrické ochrany je mikrovlnná bariéra.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Jedna se o vytvoření elektromagnetického pole mezi vysílačem a přijímačem. Vznik osoby do detekční zóny způsobí porušení elektromagnetického pole. Mikrovlnný svazek je zde rovněž modulován pro zvýšení odolnosti proti rušení cizími zdroji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elektromag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 vlnění.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Typický tvar mikrovlnného svazku je elipsoid s výrazným poměrem velké osy a malé osy,kdy tento poměr vzrůstá se zvětšením vzdálenosti mezi vysílačem a přijímačem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Výhodou mikrovlnných bariér je značný dosah, cca 200 – 300m.</a:t>
            </a: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Zemní tlakové hadice</a:t>
            </a:r>
            <a:endParaRPr lang="cs-CZ" alt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Dalším druhem venkovních čidel je hydraulické podzemní čidlo známé pod názvem GPS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Ground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Perimeter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Jedná se o diferenciální tlakové čidlo jehož základem jsou paralelně položené dvě pružné hadice v rozteči cca 1m po celém obvodu pozemku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 Tyto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hadice napuštěné nemrznoucí kapalinou působící jako prostředí pro přenos změn tlaku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vyvolaného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vnějším podmětem z okolí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až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do místa vyhodnocení. Změny tlaku jsou vyhodnocovány v diferenciálním tlakovém čidle a převáděny na elektrický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signál.</a:t>
            </a:r>
          </a:p>
          <a:p>
            <a:pPr algn="just">
              <a:lnSpc>
                <a:spcPct val="9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Další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elektronické vyhodnocování signálu účinně omezuje falešné poplachy způsobované hluky z okolí mimo koridor, např.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silniční dopravou,vlaky atd.. Délka jednoho úseku může být až 200.</a:t>
            </a: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Infračervené závory a bariéry</a:t>
            </a:r>
            <a:endParaRPr lang="cs-CZ" alt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Nejrozšířenějším druhem venkovních obvodových čidel jsou infračervené závory.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Mezi přijímací a vysílací stranou probíhá jeden či více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infračervených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paprsků. Při přerušení jednoho z nich dochází na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přijímací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straně k vyhodnocení a vyhlášení poplachu.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Pro zvýšení odolnosti proti cizím zdrojům světla pracují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infrazávory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pulzním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režimu.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3713" y="3716338"/>
            <a:ext cx="2447925" cy="2592387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2363" y="3716338"/>
            <a:ext cx="2447925" cy="25923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Prvky tísňové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Slouží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k ochraně zaměstnanců a veřejnosti v případě přímého ohrožení.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Hlášení do místa,odkud může být poskytnuta pomoc, je vyvoláno buď přímým manuálním  aktem, nebo zprostředkovaně při definovaném způsobu manipulace.</a:t>
            </a: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3286124"/>
            <a:ext cx="2062186" cy="2891425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17877" y="3289820"/>
            <a:ext cx="2062186" cy="2862329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9902" y="3286586"/>
            <a:ext cx="2062186" cy="2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Ovládací zařízení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Klávesnice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se používají jako ovladače systémů pro otevírání dveří, ovladače elektronických zabezpečovacích systémů a všude tam, kde je třeba blokovat elektrický obvod znalostí číselného kódu.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Veškeré funkce a kódy klávesnice se volí tlačítky.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Při instalaci lze zvolit jeden ze tří režimů provozu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klávesnice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29628" y="3578736"/>
            <a:ext cx="2875027" cy="2560124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4480" y="3571876"/>
            <a:ext cx="2905700" cy="25907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Čtečka Dallas čipů ve vypínači TANGO pro 20 uživatelů</a:t>
            </a: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Čtečka Dallas čipů vestavěná do vypínače TANGO s NO/NC výstupem určená pro max.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20 uživatelů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 Je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vhodná pro ovládání sytému EZS nebo pro autonomní kontrolu stupu. Indikaci provozních stavů zajišťuje dvoubarevná LED dioda a vestavěný bzučák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28926" y="3143248"/>
            <a:ext cx="3337145" cy="31654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Co si pod tímto pojmem můžeme představit?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Zařízení elektrické zabezpečovací signalizace (zařízení EZS): je soubor čidel, tísňových hlásičů, ústředen, prostředků, poplachové signalizace, přenosových zařízení, zapisovacích zařízení a ovládacích zařízení, jejíchž prostřednictvím je opticky nebo akusticky signalizováno na určitém místě narušení objektu nebo prostoru.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Poplachové ústředny EZS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Ústředna elektrické zabezpečovací signalizace je zařízení které:</a:t>
            </a: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Přijímá a vyhodnocuje výstupní elektrické signály od čidel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EZS.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Ovládá signalizační,přenosová,zapisovací a jiná zařízení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která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indikují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narušení.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Napájí čidla a další prvky EZS elektrickou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energií.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Pomocí elektromagnetických nebo kódových zámků,popřípadě vlastních ovládacích klávesnic,umožňuje uvedení celého systému EZS nebo jeho částí do střežení a do stavu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klidu.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Umožňuje diagnostiku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systému.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Mezi nejpoužívanější ústředny patří ústředny s bezdrátovým přenosem od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čidel.</a:t>
            </a:r>
            <a:endParaRPr lang="cs-CZ" altLang="cs-CZ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cs-CZ" altLang="cs-CZ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Ústředna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elektrické zabezpečovací signalizace je zařízení které: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Nejčastěji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pracují v pásmu telemetrie (433 MHz) s výkony okolo 10mW. Jedná se tedy o vysílací zařízení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, které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spadá pod působnost legislativy. Přenos poplachového signálu od čidel je nejčastěji 8bitový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, kódovaný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a adresa čidla je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4 bitová.Vlastní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dosah je ve volném prostředí 100 – 200m.Napětí je hlídáno a podle provedení buď dojde při poklesu napětí k místní akustické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signalizace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nebo je tato informace přenášena do poplachové ústředny.</a:t>
            </a: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JA-60K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0697" y="4572008"/>
            <a:ext cx="1253788" cy="1734667"/>
          </a:xfrm>
          <a:prstGeom prst="rect">
            <a:avLst/>
          </a:prstGeom>
          <a:noFill/>
        </p:spPr>
      </p:pic>
      <p:pic>
        <p:nvPicPr>
          <p:cNvPr id="6" name="Picture 8" descr="JA-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4572008"/>
            <a:ext cx="1587719" cy="1711795"/>
          </a:xfrm>
          <a:prstGeom prst="rect">
            <a:avLst/>
          </a:prstGeom>
          <a:noFill/>
        </p:spPr>
      </p:pic>
      <p:pic>
        <p:nvPicPr>
          <p:cNvPr id="7" name="Picture 11" descr="JA-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572007"/>
            <a:ext cx="1571636" cy="174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Signalizační zařízení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3600" lvl="1" algn="just"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Vnitřní interiérové sirény mají vysoký pronikavý zvuk a jejich hlavním cílem je odradit pachatele. Ze zkušenosti vyplývá, že pokud je pachatel překvapen ječivým zvukem sirény, ve většině případů se dá okamžitě na útěk. </a:t>
            </a:r>
          </a:p>
          <a:p>
            <a:pPr marL="273600" lvl="1" algn="just">
              <a:defRPr/>
            </a:pPr>
            <a:r>
              <a:rPr lang="cs-CZ" alt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Venkovní sirény mají naopak za úkol v případě poplachu přilákat pozornost sousedů nebo kolemjdoucích. K tomu účelu bývá výkonná siréna doplněna intenzivním blikačem. Protože venku umístěná siréna může být lehce zranitelná, je při jejím výběru nutné dbát na důkladné mechanické provedení.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4714884"/>
            <a:ext cx="1800225" cy="15113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21406" y="4210059"/>
            <a:ext cx="1800225" cy="2087563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9381" y="4714884"/>
            <a:ext cx="17891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Čidla speciální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3600" lvl="1" algn="just">
              <a:defRPr/>
            </a:pPr>
            <a:r>
              <a:rPr lang="cs-CZ" altLang="cs-CZ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Ultrarychlý</a:t>
            </a: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vyhodnocovací systém odhalí vnesený nebo dálkově aktivovaný odposlech i v podmínkách vysokofrekvenčního pole místních rozhlasových a televizních </a:t>
            </a: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vysílačů. Hlavní </a:t>
            </a: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funkcí je </a:t>
            </a:r>
            <a:r>
              <a:rPr lang="cs-CZ" altLang="cs-CZ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ultrarychlý</a:t>
            </a: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scanning</a:t>
            </a: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kde je v 6-ti sekundových intervalech každý aktuálně přijímaný signál porovnán s původním záznamem zkontrolovaného „čistého“ spektra. Přítomnost nového signálu je indikována tříúrovňovou poplachovou signalizací a zároveň je nový signál zapsán do samostatné poplachové paměti. Systém </a:t>
            </a:r>
            <a:r>
              <a:rPr lang="cs-CZ" altLang="cs-CZ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předpoplachu</a:t>
            </a: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poplachu a minulého poplachu, doplněný přehlednými časovými údaji, dostatečně eliminuje falešné poplachy vzniklé činností různých legálních vysílání, jako například radiových sítí, bezdrátových telefonů, vozidlových a leteckých stanic, atd.</a:t>
            </a:r>
          </a:p>
        </p:txBody>
      </p:sp>
      <p:pic>
        <p:nvPicPr>
          <p:cNvPr id="8" name="Picture 4" descr=" Paměťový rádiový analyzátor MRA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042" y="4643446"/>
            <a:ext cx="2894529" cy="1660526"/>
          </a:xfrm>
          <a:prstGeom prst="rect">
            <a:avLst/>
          </a:prstGeom>
          <a:noFill/>
        </p:spPr>
      </p:pic>
      <p:pic>
        <p:nvPicPr>
          <p:cNvPr id="9" name="Picture 7" descr="Nášlapný koberec VOLMAT 500/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8" y="4643446"/>
            <a:ext cx="2894530" cy="1658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Přenosová zařízení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GSM pager / automat s GSM modulem Siemens TC35 vhodný například pro přenos informací z EZS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, ovládání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spotřebičů dálková regulace veličin atd.</a:t>
            </a: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Dvoulinkový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stolní PCO s podporou celkem 19-ti nejrozšířenějších komunikačních formátů. Vyniká vysokou spolehlivostí a lze jej podle potřeb rozšiřovat až do celkové kapacity 30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tfl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0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5297" y="3511429"/>
            <a:ext cx="2624459" cy="2503613"/>
          </a:xfrm>
          <a:prstGeom prst="rect">
            <a:avLst/>
          </a:prstGeom>
          <a:noFill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472" y="3500438"/>
            <a:ext cx="2573400" cy="2552704"/>
          </a:xfrm>
          <a:prstGeom prst="rect">
            <a:avLst/>
          </a:prstGeom>
          <a:noFill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2147" y="3522877"/>
            <a:ext cx="2624459" cy="245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Prvky plášťové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Magnetické kontakty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Čidla na ochranu prosklených ploch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Mechanické kontakty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Vibrační čidla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Poplachové fólie,tapety,polepy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Drátová čidla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Rozpěrné tyče</a:t>
            </a: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Prvky prostorové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Pasivní infračervená čidla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Aktivní infračervená čidla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Ultrazvuková čidla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Mikrovlnná čidla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Kombinovaná duální čidla</a:t>
            </a: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Prvky předmětové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Otřesová čidla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Čidla na ochranu zavěšených předmětů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Kapacitní čidla</a:t>
            </a: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Prvky venkovní obvodové (perimetrické)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Mikrofonické kabely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Infračervené závory a bariéry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Mikrovlnné bariéry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Štěrbinové kabely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Zemní tlakové hadice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Perimetrická pasivní infračervená čidla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Prvky tísňové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Veřejné tísňové hlásiče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Skryté tísňové hlásiče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Osobní tísňové hlásiče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Ovládací zařízení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Blokovací zámky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Spínací a propouštěcí zámky 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Kódové klávesnice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Ovládací a indikační díly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Kartové ovládání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10617</TotalTime>
  <Words>1456</Words>
  <Application>Microsoft Office PowerPoint</Application>
  <PresentationFormat>Předvádění na obrazovce (4:3)</PresentationFormat>
  <Paragraphs>136</Paragraphs>
  <Slides>34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6" baseType="lpstr">
      <vt:lpstr>Původ</vt:lpstr>
      <vt:lpstr>Image</vt:lpstr>
      <vt:lpstr>Snímek 1</vt:lpstr>
      <vt:lpstr>Snímek 2</vt:lpstr>
      <vt:lpstr>Co si pod tímto pojmem můžeme představit?</vt:lpstr>
      <vt:lpstr>Prvky plášťové ochrany</vt:lpstr>
      <vt:lpstr>Prvky prostorové ochrany</vt:lpstr>
      <vt:lpstr>Prvky předmětové ochrany</vt:lpstr>
      <vt:lpstr>Prvky venkovní obvodové (perimetrické) ochrany</vt:lpstr>
      <vt:lpstr>Prvky tísňové ochrany</vt:lpstr>
      <vt:lpstr>Ovládací zařízení</vt:lpstr>
      <vt:lpstr>Poplachové ústředny EZS</vt:lpstr>
      <vt:lpstr>Poplachové ústředny EZS</vt:lpstr>
      <vt:lpstr>Signalizační zařízení</vt:lpstr>
      <vt:lpstr>Čidla speciální</vt:lpstr>
      <vt:lpstr>Přenosová zařízení</vt:lpstr>
      <vt:lpstr>Prvky plášťové ochrany</vt:lpstr>
      <vt:lpstr>Prvky prostorové ochrany</vt:lpstr>
      <vt:lpstr>Snímek 17</vt:lpstr>
      <vt:lpstr>Snímek 18</vt:lpstr>
      <vt:lpstr>Snímek 19</vt:lpstr>
      <vt:lpstr>Snímek 20</vt:lpstr>
      <vt:lpstr>Prvky předmětové ochrany</vt:lpstr>
      <vt:lpstr>Snímek 22</vt:lpstr>
      <vt:lpstr>Prvky perimetrické ochrany</vt:lpstr>
      <vt:lpstr>Snímek 24</vt:lpstr>
      <vt:lpstr>Snímek 25</vt:lpstr>
      <vt:lpstr>Snímek 26</vt:lpstr>
      <vt:lpstr>Prvky tísňové ochrany</vt:lpstr>
      <vt:lpstr>Ovládací zařízení</vt:lpstr>
      <vt:lpstr>Snímek 29</vt:lpstr>
      <vt:lpstr>Poplachové ústředny EZS</vt:lpstr>
      <vt:lpstr>Snímek 31</vt:lpstr>
      <vt:lpstr>Signalizační zařízení</vt:lpstr>
      <vt:lpstr>Čidla speciální</vt:lpstr>
      <vt:lpstr>Přenosová zařízení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238</cp:revision>
  <dcterms:created xsi:type="dcterms:W3CDTF">2011-09-28T14:36:42Z</dcterms:created>
  <dcterms:modified xsi:type="dcterms:W3CDTF">2015-12-03T07:03:38Z</dcterms:modified>
</cp:coreProperties>
</file>