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76" r:id="rId2"/>
    <p:sldId id="307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shop.normservis.cz/norma/pne/333301-ed-2/1.1.2008" TargetMode="External"/><Relationship Id="rId2" Type="http://schemas.openxmlformats.org/officeDocument/2006/relationships/hyperlink" Target="http://eshop.normservis.cz/norma/csn/347402-1999-z2/1.8.200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hop.normservis.cz/norma/csn/340350/26.6.1964" TargetMode="External"/><Relationship Id="rId4" Type="http://schemas.openxmlformats.org/officeDocument/2006/relationships/hyperlink" Target="http://eshop.normservis.cz/norma/csniec/1200-52/1.4.199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Sítě nízkého napětí – stavba vedení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Hlavní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zásady při výstavbě vedení: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přehlednost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minimum křížení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kladení svisle a vodorovně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kladení s ohledem na bezpečnost lidí, zvířat a věcí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nejkratší cesta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přístup pro prohlídky a revize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nesmí překážet běžnému využívání prostor a být vystaveno nebezpečí poškození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Pohyblivé přívody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Rozdělení</a:t>
            </a:r>
            <a:endParaRPr lang="cs-CZ" alt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pevné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oddělitelné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prodlužovací</a:t>
            </a:r>
            <a:r>
              <a:rPr lang="cs-CZ" dirty="0" smtClean="0"/>
              <a:t>	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3953200" cy="23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00438"/>
            <a:ext cx="1890408" cy="272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86190"/>
            <a:ext cx="5706089" cy="118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Pohyblivé přívody 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– zásady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používání 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pouze ohebných kabelů a šňůr s požadovanou odolností izolace vůči poškození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jeden přívod použití pouze jedné vidlice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napětí nesmí být přístupné dotyku ani po rozpojení 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odlehčení od tahu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 místě připojení delší ochranný vodič (při vytržení kabelu poslední odpojí)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zajištění konce žil proti 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oddělování - 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lisovací trubičky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ochranná žíla po celé délce kabelu barva zelenožlutá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zajištění proti vytržení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Pohyblivé přívody 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– Možnosti použití dle druhu spotřebiče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Spotřebiče </a:t>
            </a:r>
            <a:r>
              <a:rPr lang="cs-CZ" alt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cs-CZ" alt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třídy 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bez dvojité izolace, musí být připojeny pouze kabelem s ochranným vodičem  v barvě zelenožluté. 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Trojžilové 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provedení (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L, N,PE). Možno použít 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rozebíratelnou vidlici.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Spotřebiče II. </a:t>
            </a:r>
            <a:r>
              <a:rPr lang="cs-CZ" alt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třídy 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dvojitá izolace, připojení 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nerozebíratelnou 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vidlicí bez ochranného kontaktu. Při poškození kabelu nebo vidlice nutno vyměnit celou šňůru nesmí se 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opravovat.</a:t>
            </a: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Barevné značení vodičů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857365"/>
            <a:ext cx="8229600" cy="33750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Elektroinstalační materiály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Elektroinstalační materiál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souhrn drobných el. Přístrojů a rozvodného materiálna připojení  a ovládání el. obvodů ve stabilních rozvodech el. spojích, přístrojích a rozvaděčích. 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Označení elektroinstalačního materiálu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udává jeho původ, výrobce, technické údaje, </a:t>
            </a:r>
            <a:r>
              <a:rPr lang="cs-CZ" altLang="cs-CZ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údaje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vlastnostech, údaje o vhodném použití, výrobní značku. 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rozdíl od spotřebičů se na elektroinstalačním materiálu vyznačuje jako jmenovité napětí a proud nejvyšší provozní napětí a proud, na které lze materiál 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použít. </a:t>
            </a: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Elektroinstalační materiály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Důležité technické údaje: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značka ESČ 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jakost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druh proudu 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(stejnosměrný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střídavý)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uzemnění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izolace 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(dvojitá 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izolace)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krytí 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IPxx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proti vniknutí pevných částic, proti vniknutí vody a vlhkosti)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možnost montáže na hořlavý podklad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Druhy vypínačů a přepínačů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1924" cy="4937760"/>
          </a:xfrm>
        </p:spPr>
        <p:txBody>
          <a:bodyPr>
            <a:normAutofit/>
          </a:bodyPr>
          <a:lstStyle/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Jednopólový </a:t>
            </a:r>
            <a:r>
              <a:rPr lang="cs-CZ" alt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vypínač č. </a:t>
            </a:r>
            <a:r>
              <a:rPr lang="cs-CZ" alt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El. rozvod se jistí příslušnou pojistkou nebo jednopólovým jističem P, vypínač přerušuje přívod fázového vodiče.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Kopie 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4084655" cy="500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Druhy vypínačů a přepínačů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1924" cy="493776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Skupinový přepínač č. 4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- Používá se ke střídavému spínání dvou skupin spotřebičů v pořadí: skupina A, vypnuto, skupina B, vypnuto. 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102106" cy="498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Druhy vypínačů a přepínačů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1924" cy="493776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Sériový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přepínač č.5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-  Slouží ke spínání dvou skupin spotřebičů podle pořadí: skupina A, skupina A + B, skupina B,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vypnuto.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Kopie 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5860"/>
            <a:ext cx="4071966" cy="502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Sítě 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>nízkého napětí, pohyblivé přívody, elektroinstalační materiály, ochrana před úrazem 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>elektrickým 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>proudem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Druhy vypínačů a přepínačů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1924" cy="493776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Střídavý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přepínač č.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-  Schodišťový přepínač se používá ke spínání jedné skupiny spotřebičů ze dvou míst, nebo totéž ke střídavému spínání dvou skupin spotřebičů v pořadí: A zapnuto, B vypnuto a obráceně.</a:t>
            </a: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Kopie 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0562" y="1214422"/>
            <a:ext cx="4143404" cy="51133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Druhy vypínačů a přepínačů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1924" cy="493776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Přepínač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křížový č.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- Tímto přepínačem se rozšiřuje možnost spínání skupiny spotřebičů z několika míst. </a:t>
            </a: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3" y="1285859"/>
            <a:ext cx="4240886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Ochrana před úrazem elektrickým proudem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Nebezpečné 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živé části nesmějí být za normálních podmínek přístupné – to zajišťuje </a:t>
            </a:r>
            <a:r>
              <a:rPr lang="cs-CZ" altLang="cs-C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základní ochrana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(dříve 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ochrana živých částí před dotykem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Přístupné vodivé části nesmějí být nebezpečně živé:   </a:t>
            </a:r>
          </a:p>
          <a:p>
            <a:pPr marL="525600" lvl="2" algn="just"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ani za normálních provozních podmínek</a:t>
            </a:r>
          </a:p>
          <a:p>
            <a:pPr marL="525600" lvl="2" algn="just"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ani za podmínek stavu při poruše</a:t>
            </a:r>
          </a:p>
          <a:p>
            <a:pPr marL="525600" lvl="2" algn="just"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toto zajišťuje </a:t>
            </a:r>
            <a:r>
              <a:rPr lang="cs-CZ" alt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ochrana při poruše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(dříve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ochrana před dotykem neživých částí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cs-CZ" sz="2800" dirty="0" smtClean="0"/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Ochrana před úrazem elektrickým proudem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ochrana: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polohou nebo zábranou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kryty nebo přepážkami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izolací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omezením napětí SELV  a PELV 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omezení ustáleného proudu a náboje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sz="2800" dirty="0" smtClean="0"/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Ochrana před úrazem elektrickým proudem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Ochrana při poruše: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zesílená izolace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dvojitá izolace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ochrana samočinným odpojením od zdroje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ochrana neuzemněným pospojováním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ochrana nevodivým okolím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ochrana elektrickým oddělením od zdroje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sz="2800" dirty="0" smtClean="0"/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Ochrana před úrazem elektrickým proudem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Doplněná ochrana: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Dříve nazývaná zvýšená ochrana, zajišťuje jak ochranu základní tak ochranu při poruše, např. </a:t>
            </a:r>
            <a:r>
              <a:rPr lang="cs-CZ" altLang="cs-CZ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automatické odpojení od zdroje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25600" lvl="2" algn="just"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pospojováním</a:t>
            </a:r>
          </a:p>
          <a:p>
            <a:pPr marL="525600" lvl="2" algn="just"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proudovým chráničem do 30mA</a:t>
            </a:r>
          </a:p>
          <a:p>
            <a:pPr marL="525600" lvl="2" algn="just"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doplňkovou izolací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sz="2800" dirty="0" smtClean="0"/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Normy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defRPr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ČSN 33 2000-5-52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, Výběr a stavba vedení. Březen 1998</a:t>
            </a:r>
            <a:endParaRPr lang="cs-CZ" altLang="cs-CZ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>
              <a:lnSpc>
                <a:spcPct val="110000"/>
              </a:lnSpc>
              <a:defRPr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ČSN 34 7402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, Pokyny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 používání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kabelů a vodičů. 1999, novelizace 2009</a:t>
            </a:r>
            <a:endParaRPr lang="cs-CZ" altLang="cs-CZ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just">
              <a:lnSpc>
                <a:spcPct val="110000"/>
              </a:lnSpc>
              <a:defRPr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PNE 33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33301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Dat.vydání: 1.1.2008, Elektrická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venkovní vedení s napětím nad 1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AC do 45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včetně.</a:t>
            </a:r>
            <a:endParaRPr lang="cs-CZ" altLang="cs-CZ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just">
              <a:lnSpc>
                <a:spcPct val="110000"/>
              </a:lnSpc>
              <a:defRPr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ČSN IEC 1200-52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Dat.vydání: 1.4.1998, Pokyn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pro elektrické instalace - Část 52: Výběr a stavba elektrických zařízení - Výběr soustav a způsoby kladení vedení.</a:t>
            </a:r>
            <a:endParaRPr lang="cs-CZ" altLang="cs-CZ" dirty="0" smtClean="0">
              <a:latin typeface="Times New Roman" pitchFamily="18" charset="0"/>
              <a:cs typeface="Times New Roman" pitchFamily="18" charset="0"/>
              <a:hlinkClick r:id="rId5"/>
            </a:endParaRPr>
          </a:p>
          <a:p>
            <a:pPr algn="just">
              <a:lnSpc>
                <a:spcPct val="110000"/>
              </a:lnSpc>
              <a:defRPr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ČSN 34 0350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Dat.vydání: 26.6.1964, Elektrotechnické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předpisy ČSN.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Předpisy pro pohyblivé přívody a pro šňůrová vedení. (Platnost do 1.10.2011) novelizováno 1.11.2009</a:t>
            </a:r>
          </a:p>
          <a:p>
            <a:pPr algn="just">
              <a:lnSpc>
                <a:spcPct val="110000"/>
              </a:lnSpc>
              <a:defRPr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ČSN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7410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, Dat.vydání: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Kabely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 vodiče izolované PVC pro jmenovitá napětí do 450/750 V včetně</a:t>
            </a:r>
          </a:p>
          <a:p>
            <a:pPr algn="just">
              <a:lnSpc>
                <a:spcPct val="110000"/>
              </a:lnSpc>
              <a:defRPr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ČSN 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2000-4-46-ed.2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Dat.vydání: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1.9.2002, Elektrotechnické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předpisy - Elektrická zařízení - Část 4: Bezpečnost - Kapitola 46: Odpojování a spínání.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Novelizováno 5.2005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sz="2800" dirty="0" smtClean="0"/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Sítě nízkého napětí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-571500" algn="just">
              <a:buNone/>
              <a:defRPr/>
            </a:pP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Při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navrhování a vlastním provedení sítí musíme dodržovat tyto podmínky: 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musí vycházet z norem ČSN, </a:t>
            </a:r>
            <a:r>
              <a:rPr lang="cs-CZ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ČSN</a:t>
            </a:r>
            <a:r>
              <a:rPr 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IEC, PNE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vyhovovat nárokům na životnost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mít optimální ztráty a pořizovací náklady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musí být přehledné a </a:t>
            </a:r>
            <a:r>
              <a:rPr 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bezpečné</a:t>
            </a:r>
            <a:endParaRPr 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Sítě nízkého napětí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Provedení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rozvodných soustav: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paprskový rozvod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dvoupaprskový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rozvod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okružní rozvod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průběžný rozvod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mřížový 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rozvod</a:t>
            </a: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Sítě nízkého napětí – druhy sítí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29114" cy="4937760"/>
          </a:xfrm>
        </p:spPr>
        <p:txBody>
          <a:bodyPr>
            <a:normAutofit/>
          </a:bodyPr>
          <a:lstStyle/>
          <a:p>
            <a:pPr marL="274320" lvl="1" algn="just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použití pro sítě ZVN a VVN </a:t>
            </a:r>
          </a:p>
          <a:p>
            <a:pPr marL="274320" lvl="1" algn="just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použití pro </a:t>
            </a:r>
            <a:r>
              <a:rPr 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sítě VN</a:t>
            </a:r>
            <a:endParaRPr 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TN</a:t>
            </a:r>
            <a:r>
              <a:rPr 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-použití pro sítě NN</a:t>
            </a:r>
          </a:p>
        </p:txBody>
      </p:sp>
      <p:pic>
        <p:nvPicPr>
          <p:cNvPr id="5" name="Picture 8" descr="TT(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2066" y="3714752"/>
            <a:ext cx="3594101" cy="2576513"/>
          </a:xfrm>
          <a:prstGeom prst="rect">
            <a:avLst/>
          </a:prstGeom>
          <a:noFill/>
        </p:spPr>
      </p:pic>
      <p:pic>
        <p:nvPicPr>
          <p:cNvPr id="6" name="Picture 9" descr="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2066" y="1214422"/>
            <a:ext cx="3598864" cy="2576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Sítě nízkého napětí – druhy sítí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5143512"/>
            <a:ext cx="8229600" cy="1143008"/>
          </a:xfrm>
        </p:spPr>
        <p:txBody>
          <a:bodyPr>
            <a:normAutofit/>
          </a:bodyPr>
          <a:lstStyle/>
          <a:p>
            <a:pPr marL="274320" lvl="1" algn="just"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fázové vodiče + jeden vodič PEN. Dříve nejpoužívanější soustava. Dnes norma povoluje její užití pouze při použití vodičů o průřezech </a:t>
            </a:r>
            <a:r>
              <a:rPr lang="cs-CZ" altLang="cs-CZ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mm</a:t>
            </a:r>
            <a:r>
              <a:rPr lang="cs-CZ" altLang="cs-CZ" sz="2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altLang="cs-CZ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mm</a:t>
            </a:r>
            <a:r>
              <a:rPr lang="cs-CZ" altLang="cs-CZ" sz="2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větších.</a:t>
            </a:r>
          </a:p>
        </p:txBody>
      </p:sp>
      <p:pic>
        <p:nvPicPr>
          <p:cNvPr id="5" name="Picture 4" descr="TN-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5918" y="1214422"/>
            <a:ext cx="5471818" cy="37862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Sítě nízkého napětí – druhy sítí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5143512"/>
            <a:ext cx="8229600" cy="114300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Již od začátku rozvod proveden v 3 resp. 5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vodičovém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provedení, 1 (3) fázové vodiče, vodič PE a N.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Vodiče PE a N se nesmějí nikdy spojit!</a:t>
            </a:r>
          </a:p>
        </p:txBody>
      </p:sp>
      <p:pic>
        <p:nvPicPr>
          <p:cNvPr id="6" name="Picture 4" descr="TN-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786" y="1214422"/>
            <a:ext cx="7586525" cy="3857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Sítě nízkého napětí – druhy sítí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4500570"/>
            <a:ext cx="8229600" cy="178595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Dnes nejpoužívanější soustava, silový přívod v provedení TN-C  3 fázové vodiče + jeden vodič PEN, v rozvodnici se vodič PEN rozdělí na dva vodiče PE a N.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Další rozvod pokračuje v 3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respektive 5-ti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vodičovém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provedení.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Vodiče PE a N se za rozdělením nesmějí nikdy opět spojit!</a:t>
            </a:r>
          </a:p>
        </p:txBody>
      </p:sp>
      <p:pic>
        <p:nvPicPr>
          <p:cNvPr id="5" name="Picture 4" descr="TN-C-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52" y="1214422"/>
            <a:ext cx="6542386" cy="3330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Sítě nízkého napětí – stavba vedení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Druhy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vedení: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povrchu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 povrchem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vzdušné </a:t>
            </a: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vedení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Druhy vodičů: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holé vodiče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jednožilové izolované vodiče</a:t>
            </a: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kabely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10776</TotalTime>
  <Words>742</Words>
  <Application>Microsoft Office PowerPoint</Application>
  <PresentationFormat>Předvádění na obrazovce (4:3)</PresentationFormat>
  <Paragraphs>127</Paragraphs>
  <Slides>26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Původ</vt:lpstr>
      <vt:lpstr>Image</vt:lpstr>
      <vt:lpstr>Snímek 1</vt:lpstr>
      <vt:lpstr>Snímek 2</vt:lpstr>
      <vt:lpstr>Sítě nízkého napětí</vt:lpstr>
      <vt:lpstr>Sítě nízkého napětí</vt:lpstr>
      <vt:lpstr>Sítě nízkého napětí – druhy sítí</vt:lpstr>
      <vt:lpstr>Sítě nízkého napětí – druhy sítí</vt:lpstr>
      <vt:lpstr>Sítě nízkého napětí – druhy sítí</vt:lpstr>
      <vt:lpstr>Sítě nízkého napětí – druhy sítí</vt:lpstr>
      <vt:lpstr>Sítě nízkého napětí – stavba vedení</vt:lpstr>
      <vt:lpstr>Sítě nízkého napětí – stavba vedení</vt:lpstr>
      <vt:lpstr>Pohyblivé přívody</vt:lpstr>
      <vt:lpstr>Pohyblivé přívody – zásady</vt:lpstr>
      <vt:lpstr>Pohyblivé přívody – Možnosti použití dle druhu spotřebiče</vt:lpstr>
      <vt:lpstr>Barevné značení vodičů</vt:lpstr>
      <vt:lpstr>Elektroinstalační materiály</vt:lpstr>
      <vt:lpstr>Elektroinstalační materiály</vt:lpstr>
      <vt:lpstr>Druhy vypínačů a přepínačů</vt:lpstr>
      <vt:lpstr>Druhy vypínačů a přepínačů</vt:lpstr>
      <vt:lpstr>Druhy vypínačů a přepínačů</vt:lpstr>
      <vt:lpstr>Druhy vypínačů a přepínačů</vt:lpstr>
      <vt:lpstr>Druhy vypínačů a přepínačů</vt:lpstr>
      <vt:lpstr>Ochrana před úrazem elektrickým proudem</vt:lpstr>
      <vt:lpstr>Ochrana před úrazem elektrickým proudem</vt:lpstr>
      <vt:lpstr>Ochrana před úrazem elektrickým proudem</vt:lpstr>
      <vt:lpstr>Ochrana před úrazem elektrickým proudem</vt:lpstr>
      <vt:lpstr>Normy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237</cp:revision>
  <dcterms:created xsi:type="dcterms:W3CDTF">2011-09-28T14:36:42Z</dcterms:created>
  <dcterms:modified xsi:type="dcterms:W3CDTF">2015-12-02T12:36:33Z</dcterms:modified>
</cp:coreProperties>
</file>